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320" r:id="rId3"/>
    <p:sldId id="325" r:id="rId4"/>
    <p:sldId id="374" r:id="rId5"/>
    <p:sldId id="375" r:id="rId6"/>
    <p:sldId id="376" r:id="rId7"/>
    <p:sldId id="379" r:id="rId8"/>
    <p:sldId id="324" r:id="rId9"/>
    <p:sldId id="378" r:id="rId10"/>
    <p:sldId id="270" r:id="rId11"/>
    <p:sldId id="265" r:id="rId12"/>
    <p:sldId id="358" r:id="rId13"/>
    <p:sldId id="360" r:id="rId14"/>
    <p:sldId id="362" r:id="rId15"/>
    <p:sldId id="271" r:id="rId16"/>
    <p:sldId id="272" r:id="rId17"/>
    <p:sldId id="267" r:id="rId18"/>
    <p:sldId id="380" r:id="rId19"/>
    <p:sldId id="277" r:id="rId20"/>
    <p:sldId id="361" r:id="rId21"/>
    <p:sldId id="381" r:id="rId22"/>
    <p:sldId id="382" r:id="rId23"/>
    <p:sldId id="383" r:id="rId24"/>
    <p:sldId id="384" r:id="rId25"/>
    <p:sldId id="385" r:id="rId26"/>
    <p:sldId id="386" r:id="rId27"/>
    <p:sldId id="387" r:id="rId28"/>
    <p:sldId id="388" r:id="rId29"/>
    <p:sldId id="389" r:id="rId30"/>
    <p:sldId id="390" r:id="rId31"/>
    <p:sldId id="391" r:id="rId32"/>
    <p:sldId id="392" r:id="rId33"/>
    <p:sldId id="393" r:id="rId34"/>
    <p:sldId id="394" r:id="rId35"/>
    <p:sldId id="395" r:id="rId36"/>
    <p:sldId id="396" r:id="rId37"/>
    <p:sldId id="397" r:id="rId38"/>
    <p:sldId id="398" r:id="rId39"/>
    <p:sldId id="399" r:id="rId40"/>
    <p:sldId id="400" r:id="rId41"/>
    <p:sldId id="401" r:id="rId42"/>
  </p:sldIdLst>
  <p:sldSz cx="9144000" cy="6858000" type="screen4x3"/>
  <p:notesSz cx="9024938" cy="7086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autoAdjust="0"/>
    <p:restoredTop sz="94834" autoAdjust="0"/>
  </p:normalViewPr>
  <p:slideViewPr>
    <p:cSldViewPr>
      <p:cViewPr varScale="1">
        <p:scale>
          <a:sx n="87" d="100"/>
          <a:sy n="87" d="100"/>
        </p:scale>
        <p:origin x="134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100" b="1" baseline="0">
                <a:solidFill>
                  <a:sysClr val="windowText" lastClr="000000"/>
                </a:solidFill>
              </a:rPr>
              <a:t>Weekly Statewide New HWOL Job Ads through 6/04/22</a:t>
            </a:r>
            <a:endParaRPr lang="en-US" sz="1100" b="1">
              <a:solidFill>
                <a:sysClr val="windowText" lastClr="000000"/>
              </a:solidFill>
            </a:endParaRPr>
          </a:p>
        </c:rich>
      </c:tx>
      <c:layout>
        <c:manualLayout>
          <c:xMode val="edge"/>
          <c:yMode val="edge"/>
          <c:x val="0.31371990630257518"/>
          <c:y val="5.2477524566171855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0000862080964676E-2"/>
          <c:y val="0.13116423512133929"/>
          <c:w val="0.84868081145029284"/>
          <c:h val="0.69958713665597461"/>
        </c:manualLayout>
      </c:layout>
      <c:barChart>
        <c:barDir val="col"/>
        <c:grouping val="clustered"/>
        <c:varyColors val="0"/>
        <c:ser>
          <c:idx val="0"/>
          <c:order val="1"/>
          <c:tx>
            <c:strRef>
              <c:f>'Line Graph'!$L$1</c:f>
              <c:strCache>
                <c:ptCount val="1"/>
              </c:strCache>
            </c:strRef>
          </c:tx>
          <c:spPr>
            <a:solidFill>
              <a:sysClr val="window" lastClr="FFFFFF">
                <a:lumMod val="85000"/>
              </a:sysClr>
            </a:solidFill>
            <a:ln>
              <a:solidFill>
                <a:sysClr val="window" lastClr="FFFFFF">
                  <a:lumMod val="85000"/>
                </a:sysClr>
              </a:solidFill>
            </a:ln>
            <a:effectLst/>
          </c:spPr>
          <c:invertIfNegative val="0"/>
          <c:cat>
            <c:strRef>
              <c:f>'Line Graph'!$K$67:$K$136</c:f>
              <c:strCache>
                <c:ptCount val="70"/>
                <c:pt idx="0">
                  <c:v> Feb 21</c:v>
                </c:pt>
                <c:pt idx="4">
                  <c:v> Mar 21</c:v>
                </c:pt>
                <c:pt idx="8">
                  <c:v> Apr 21</c:v>
                </c:pt>
                <c:pt idx="12">
                  <c:v> May 21</c:v>
                </c:pt>
                <c:pt idx="17">
                  <c:v> Jun 21</c:v>
                </c:pt>
                <c:pt idx="21">
                  <c:v> Jul 21</c:v>
                </c:pt>
                <c:pt idx="26">
                  <c:v> Aug 21</c:v>
                </c:pt>
                <c:pt idx="30">
                  <c:v> Sept 21</c:v>
                </c:pt>
                <c:pt idx="34">
                  <c:v> Oct 21</c:v>
                </c:pt>
                <c:pt idx="39">
                  <c:v> Nov 21</c:v>
                </c:pt>
                <c:pt idx="43">
                  <c:v> Dec 21</c:v>
                </c:pt>
                <c:pt idx="47">
                  <c:v> Jan 22</c:v>
                </c:pt>
                <c:pt idx="52">
                  <c:v> Feb 22</c:v>
                </c:pt>
                <c:pt idx="56">
                  <c:v> Mar 22</c:v>
                </c:pt>
                <c:pt idx="60">
                  <c:v> Apr 22</c:v>
                </c:pt>
                <c:pt idx="65">
                  <c:v> May 22</c:v>
                </c:pt>
                <c:pt idx="69">
                  <c:v> Jun 22</c:v>
                </c:pt>
              </c:strCache>
            </c:strRef>
          </c:cat>
          <c:val>
            <c:numRef>
              <c:f>'Line Graph'!$L$67:$L$136</c:f>
              <c:numCache>
                <c:formatCode>#,##0</c:formatCode>
                <c:ptCount val="70"/>
                <c:pt idx="0">
                  <c:v>14000</c:v>
                </c:pt>
                <c:pt idx="1">
                  <c:v>14000</c:v>
                </c:pt>
                <c:pt idx="2">
                  <c:v>14000</c:v>
                </c:pt>
                <c:pt idx="3">
                  <c:v>14000</c:v>
                </c:pt>
                <c:pt idx="4" formatCode="0.00">
                  <c:v>0</c:v>
                </c:pt>
                <c:pt idx="5" formatCode="0.00">
                  <c:v>0</c:v>
                </c:pt>
                <c:pt idx="6" formatCode="0.00">
                  <c:v>0</c:v>
                </c:pt>
                <c:pt idx="7" formatCode="0.00">
                  <c:v>0</c:v>
                </c:pt>
                <c:pt idx="8">
                  <c:v>14000</c:v>
                </c:pt>
                <c:pt idx="9">
                  <c:v>14000</c:v>
                </c:pt>
                <c:pt idx="10" formatCode="0.00">
                  <c:v>14000</c:v>
                </c:pt>
                <c:pt idx="11" formatCode="0.00">
                  <c:v>14000</c:v>
                </c:pt>
                <c:pt idx="12" formatCode="0.00">
                  <c:v>0</c:v>
                </c:pt>
                <c:pt idx="13" formatCode="0.00">
                  <c:v>0</c:v>
                </c:pt>
                <c:pt idx="14" formatCode="0.00">
                  <c:v>0</c:v>
                </c:pt>
                <c:pt idx="15" formatCode="0.00">
                  <c:v>0</c:v>
                </c:pt>
                <c:pt idx="16" formatCode="0.00">
                  <c:v>0</c:v>
                </c:pt>
                <c:pt idx="17" formatCode="0.00">
                  <c:v>14000</c:v>
                </c:pt>
                <c:pt idx="18" formatCode="0.00">
                  <c:v>14000</c:v>
                </c:pt>
                <c:pt idx="19" formatCode="0.00">
                  <c:v>14000</c:v>
                </c:pt>
                <c:pt idx="20" formatCode="0.00">
                  <c:v>14000</c:v>
                </c:pt>
                <c:pt idx="21" formatCode="0.00">
                  <c:v>0</c:v>
                </c:pt>
                <c:pt idx="22" formatCode="0.00">
                  <c:v>0</c:v>
                </c:pt>
                <c:pt idx="23" formatCode="0.00">
                  <c:v>0</c:v>
                </c:pt>
                <c:pt idx="24" formatCode="0.00">
                  <c:v>0</c:v>
                </c:pt>
                <c:pt idx="25" formatCode="0.00">
                  <c:v>0</c:v>
                </c:pt>
                <c:pt idx="26" formatCode="0.00">
                  <c:v>14000</c:v>
                </c:pt>
                <c:pt idx="27" formatCode="0.00">
                  <c:v>14000</c:v>
                </c:pt>
                <c:pt idx="28" formatCode="0.00">
                  <c:v>14000</c:v>
                </c:pt>
                <c:pt idx="29" formatCode="0.00">
                  <c:v>14000</c:v>
                </c:pt>
                <c:pt idx="30" formatCode="0.00">
                  <c:v>0</c:v>
                </c:pt>
                <c:pt idx="31" formatCode="0.00">
                  <c:v>0</c:v>
                </c:pt>
                <c:pt idx="32" formatCode="0.00">
                  <c:v>0</c:v>
                </c:pt>
                <c:pt idx="33" formatCode="0.00">
                  <c:v>0</c:v>
                </c:pt>
                <c:pt idx="34" formatCode="0.00">
                  <c:v>14000</c:v>
                </c:pt>
                <c:pt idx="35" formatCode="0.00">
                  <c:v>14000</c:v>
                </c:pt>
                <c:pt idx="36" formatCode="0.00">
                  <c:v>14000</c:v>
                </c:pt>
                <c:pt idx="37" formatCode="0.00">
                  <c:v>14000</c:v>
                </c:pt>
                <c:pt idx="38" formatCode="0.00">
                  <c:v>14000</c:v>
                </c:pt>
                <c:pt idx="39" formatCode="0.00">
                  <c:v>0</c:v>
                </c:pt>
                <c:pt idx="40" formatCode="0.00">
                  <c:v>0</c:v>
                </c:pt>
                <c:pt idx="41" formatCode="0.00">
                  <c:v>0</c:v>
                </c:pt>
                <c:pt idx="42" formatCode="0.00">
                  <c:v>0</c:v>
                </c:pt>
                <c:pt idx="43" formatCode="0.00">
                  <c:v>14000</c:v>
                </c:pt>
                <c:pt idx="44" formatCode="0.00">
                  <c:v>14000</c:v>
                </c:pt>
                <c:pt idx="45" formatCode="0.00">
                  <c:v>14000</c:v>
                </c:pt>
                <c:pt idx="46" formatCode="0.00">
                  <c:v>14000</c:v>
                </c:pt>
                <c:pt idx="47" formatCode="0.00">
                  <c:v>0</c:v>
                </c:pt>
                <c:pt idx="48" formatCode="0.00">
                  <c:v>0</c:v>
                </c:pt>
                <c:pt idx="49" formatCode="0.00">
                  <c:v>0</c:v>
                </c:pt>
                <c:pt idx="50" formatCode="0.00">
                  <c:v>0</c:v>
                </c:pt>
                <c:pt idx="51" formatCode="0.00">
                  <c:v>0</c:v>
                </c:pt>
                <c:pt idx="52" formatCode="0.00">
                  <c:v>14000</c:v>
                </c:pt>
                <c:pt idx="53" formatCode="0.00">
                  <c:v>14000</c:v>
                </c:pt>
                <c:pt idx="54" formatCode="0.00">
                  <c:v>14000</c:v>
                </c:pt>
                <c:pt idx="55" formatCode="0.00">
                  <c:v>14000</c:v>
                </c:pt>
                <c:pt idx="56" formatCode="0.00">
                  <c:v>0</c:v>
                </c:pt>
                <c:pt idx="57" formatCode="0.00">
                  <c:v>0</c:v>
                </c:pt>
                <c:pt idx="58" formatCode="0.00">
                  <c:v>0</c:v>
                </c:pt>
                <c:pt idx="59" formatCode="0.00">
                  <c:v>0</c:v>
                </c:pt>
                <c:pt idx="60" formatCode="0.00">
                  <c:v>14000</c:v>
                </c:pt>
                <c:pt idx="61" formatCode="0.00">
                  <c:v>14000</c:v>
                </c:pt>
                <c:pt idx="62" formatCode="0.00">
                  <c:v>14000</c:v>
                </c:pt>
                <c:pt idx="63" formatCode="0.00">
                  <c:v>14000</c:v>
                </c:pt>
                <c:pt idx="64" formatCode="0.00">
                  <c:v>14000</c:v>
                </c:pt>
                <c:pt idx="65" formatCode="0.00">
                  <c:v>0</c:v>
                </c:pt>
                <c:pt idx="66" formatCode="0.00">
                  <c:v>0</c:v>
                </c:pt>
                <c:pt idx="67" formatCode="0.00">
                  <c:v>0</c:v>
                </c:pt>
                <c:pt idx="68" formatCode="0.00">
                  <c:v>0</c:v>
                </c:pt>
                <c:pt idx="69" formatCode="0.00">
                  <c:v>14000</c:v>
                </c:pt>
              </c:numCache>
            </c:numRef>
          </c:val>
          <c:extLst>
            <c:ext xmlns:c16="http://schemas.microsoft.com/office/drawing/2014/chart" uri="{C3380CC4-5D6E-409C-BE32-E72D297353CC}">
              <c16:uniqueId val="{00000000-E7FE-41CD-A1F3-DC38CE6A3262}"/>
            </c:ext>
          </c:extLst>
        </c:ser>
        <c:dLbls>
          <c:showLegendKey val="0"/>
          <c:showVal val="0"/>
          <c:showCatName val="0"/>
          <c:showSerName val="0"/>
          <c:showPercent val="0"/>
          <c:showBubbleSize val="0"/>
        </c:dLbls>
        <c:gapWidth val="0"/>
        <c:overlap val="100"/>
        <c:axId val="416440904"/>
        <c:axId val="416439264"/>
      </c:barChart>
      <c:lineChart>
        <c:grouping val="standard"/>
        <c:varyColors val="0"/>
        <c:ser>
          <c:idx val="1"/>
          <c:order val="0"/>
          <c:tx>
            <c:strRef>
              <c:f>'Line Graph'!$M$1</c:f>
              <c:strCache>
                <c:ptCount val="1"/>
                <c:pt idx="0">
                  <c:v>CT Weekly New Ads</c:v>
                </c:pt>
              </c:strCache>
            </c:strRef>
          </c:tx>
          <c:spPr>
            <a:ln w="38100" cap="rnd">
              <a:solidFill>
                <a:srgbClr val="00B050"/>
              </a:solidFill>
              <a:round/>
            </a:ln>
            <a:effectLst/>
          </c:spPr>
          <c:marker>
            <c:symbol val="none"/>
          </c:marker>
          <c:cat>
            <c:strRef>
              <c:f>'Line Graph'!$K$67:$K$135</c:f>
              <c:strCache>
                <c:ptCount val="66"/>
                <c:pt idx="0">
                  <c:v> Feb 21</c:v>
                </c:pt>
                <c:pt idx="4">
                  <c:v> Mar 21</c:v>
                </c:pt>
                <c:pt idx="8">
                  <c:v> Apr 21</c:v>
                </c:pt>
                <c:pt idx="12">
                  <c:v> May 21</c:v>
                </c:pt>
                <c:pt idx="17">
                  <c:v> Jun 21</c:v>
                </c:pt>
                <c:pt idx="21">
                  <c:v> Jul 21</c:v>
                </c:pt>
                <c:pt idx="26">
                  <c:v> Aug 21</c:v>
                </c:pt>
                <c:pt idx="30">
                  <c:v> Sept 21</c:v>
                </c:pt>
                <c:pt idx="34">
                  <c:v> Oct 21</c:v>
                </c:pt>
                <c:pt idx="39">
                  <c:v> Nov 21</c:v>
                </c:pt>
                <c:pt idx="43">
                  <c:v> Dec 21</c:v>
                </c:pt>
                <c:pt idx="47">
                  <c:v> Jan 22</c:v>
                </c:pt>
                <c:pt idx="52">
                  <c:v> Feb 22</c:v>
                </c:pt>
                <c:pt idx="56">
                  <c:v> Mar 22</c:v>
                </c:pt>
                <c:pt idx="60">
                  <c:v> Apr 22</c:v>
                </c:pt>
                <c:pt idx="65">
                  <c:v> May 22</c:v>
                </c:pt>
              </c:strCache>
            </c:strRef>
          </c:cat>
          <c:val>
            <c:numRef>
              <c:f>'Line Graph'!$M$67:$M$136</c:f>
              <c:numCache>
                <c:formatCode>General</c:formatCode>
                <c:ptCount val="70"/>
                <c:pt idx="0">
                  <c:v>3857</c:v>
                </c:pt>
                <c:pt idx="1">
                  <c:v>3864</c:v>
                </c:pt>
                <c:pt idx="2">
                  <c:v>5512</c:v>
                </c:pt>
                <c:pt idx="3">
                  <c:v>4111</c:v>
                </c:pt>
                <c:pt idx="4">
                  <c:v>6058</c:v>
                </c:pt>
                <c:pt idx="5">
                  <c:v>7304</c:v>
                </c:pt>
                <c:pt idx="6">
                  <c:v>5770</c:v>
                </c:pt>
                <c:pt idx="7">
                  <c:v>6002</c:v>
                </c:pt>
                <c:pt idx="8">
                  <c:v>6959</c:v>
                </c:pt>
                <c:pt idx="9">
                  <c:v>4189</c:v>
                </c:pt>
                <c:pt idx="10">
                  <c:v>6187</c:v>
                </c:pt>
                <c:pt idx="11">
                  <c:v>6396</c:v>
                </c:pt>
                <c:pt idx="12">
                  <c:v>8070</c:v>
                </c:pt>
                <c:pt idx="13">
                  <c:v>8461</c:v>
                </c:pt>
                <c:pt idx="14">
                  <c:v>7510</c:v>
                </c:pt>
                <c:pt idx="15">
                  <c:v>7543</c:v>
                </c:pt>
                <c:pt idx="16">
                  <c:v>6710</c:v>
                </c:pt>
                <c:pt idx="17">
                  <c:v>6294</c:v>
                </c:pt>
                <c:pt idx="18">
                  <c:v>5737</c:v>
                </c:pt>
                <c:pt idx="19">
                  <c:v>6491</c:v>
                </c:pt>
                <c:pt idx="20">
                  <c:v>7214</c:v>
                </c:pt>
                <c:pt idx="21">
                  <c:v>9970</c:v>
                </c:pt>
                <c:pt idx="22">
                  <c:v>7673</c:v>
                </c:pt>
                <c:pt idx="23">
                  <c:v>5225</c:v>
                </c:pt>
                <c:pt idx="24">
                  <c:v>8333</c:v>
                </c:pt>
                <c:pt idx="25">
                  <c:v>7105</c:v>
                </c:pt>
                <c:pt idx="26">
                  <c:v>7889</c:v>
                </c:pt>
                <c:pt idx="27">
                  <c:v>6788</c:v>
                </c:pt>
                <c:pt idx="28">
                  <c:v>6943</c:v>
                </c:pt>
                <c:pt idx="29">
                  <c:v>7605</c:v>
                </c:pt>
                <c:pt idx="30">
                  <c:v>7948</c:v>
                </c:pt>
                <c:pt idx="31">
                  <c:v>8466</c:v>
                </c:pt>
                <c:pt idx="32">
                  <c:v>7157</c:v>
                </c:pt>
                <c:pt idx="33" formatCode="#,##0">
                  <c:v>8227</c:v>
                </c:pt>
                <c:pt idx="34" formatCode="#,##0">
                  <c:v>7470</c:v>
                </c:pt>
                <c:pt idx="35" formatCode="0">
                  <c:v>10343</c:v>
                </c:pt>
                <c:pt idx="36">
                  <c:v>10041</c:v>
                </c:pt>
                <c:pt idx="37">
                  <c:v>9974</c:v>
                </c:pt>
                <c:pt idx="38">
                  <c:v>8109</c:v>
                </c:pt>
                <c:pt idx="39">
                  <c:v>8680</c:v>
                </c:pt>
                <c:pt idx="40">
                  <c:v>6947</c:v>
                </c:pt>
                <c:pt idx="41" formatCode="#,##0">
                  <c:v>8595</c:v>
                </c:pt>
                <c:pt idx="42">
                  <c:v>8383</c:v>
                </c:pt>
                <c:pt idx="43">
                  <c:v>8186</c:v>
                </c:pt>
                <c:pt idx="44" formatCode="#,##0">
                  <c:v>6877</c:v>
                </c:pt>
                <c:pt idx="45" formatCode="#,##0">
                  <c:v>9012</c:v>
                </c:pt>
                <c:pt idx="46">
                  <c:v>5689</c:v>
                </c:pt>
                <c:pt idx="47" formatCode="#,##0">
                  <c:v>5258</c:v>
                </c:pt>
                <c:pt idx="48" formatCode="#,##0">
                  <c:v>6841</c:v>
                </c:pt>
                <c:pt idx="49" formatCode="#,##0">
                  <c:v>7532</c:v>
                </c:pt>
                <c:pt idx="50" formatCode="#,##0">
                  <c:v>9134</c:v>
                </c:pt>
                <c:pt idx="51">
                  <c:v>8154</c:v>
                </c:pt>
                <c:pt idx="52">
                  <c:v>9681</c:v>
                </c:pt>
                <c:pt idx="53">
                  <c:v>9362</c:v>
                </c:pt>
                <c:pt idx="54" formatCode="#,##0">
                  <c:v>6807</c:v>
                </c:pt>
                <c:pt idx="55">
                  <c:v>8236</c:v>
                </c:pt>
                <c:pt idx="56">
                  <c:v>11931</c:v>
                </c:pt>
                <c:pt idx="57" formatCode="#,##0">
                  <c:v>9215</c:v>
                </c:pt>
                <c:pt idx="58">
                  <c:v>8370</c:v>
                </c:pt>
                <c:pt idx="59">
                  <c:v>8502</c:v>
                </c:pt>
                <c:pt idx="60">
                  <c:v>9129</c:v>
                </c:pt>
                <c:pt idx="61">
                  <c:v>8388</c:v>
                </c:pt>
                <c:pt idx="62">
                  <c:v>6837</c:v>
                </c:pt>
                <c:pt idx="63">
                  <c:v>8571</c:v>
                </c:pt>
                <c:pt idx="64">
                  <c:v>9458</c:v>
                </c:pt>
                <c:pt idx="65">
                  <c:v>12852</c:v>
                </c:pt>
                <c:pt idx="66">
                  <c:v>10177</c:v>
                </c:pt>
                <c:pt idx="67">
                  <c:v>11117</c:v>
                </c:pt>
                <c:pt idx="68">
                  <c:v>9839</c:v>
                </c:pt>
                <c:pt idx="69">
                  <c:v>6847</c:v>
                </c:pt>
              </c:numCache>
            </c:numRef>
          </c:val>
          <c:smooth val="0"/>
          <c:extLst>
            <c:ext xmlns:c16="http://schemas.microsoft.com/office/drawing/2014/chart" uri="{C3380CC4-5D6E-409C-BE32-E72D297353CC}">
              <c16:uniqueId val="{00000001-E7FE-41CD-A1F3-DC38CE6A3262}"/>
            </c:ext>
          </c:extLst>
        </c:ser>
        <c:dLbls>
          <c:showLegendKey val="0"/>
          <c:showVal val="0"/>
          <c:showCatName val="0"/>
          <c:showSerName val="0"/>
          <c:showPercent val="0"/>
          <c:showBubbleSize val="0"/>
        </c:dLbls>
        <c:marker val="1"/>
        <c:smooth val="0"/>
        <c:axId val="416440904"/>
        <c:axId val="416439264"/>
      </c:lineChart>
      <c:lineChart>
        <c:grouping val="standard"/>
        <c:varyColors val="0"/>
        <c:ser>
          <c:idx val="3"/>
          <c:order val="2"/>
          <c:tx>
            <c:strRef>
              <c:f>'Line Graph'!$C$1</c:f>
              <c:strCache>
                <c:ptCount val="1"/>
                <c:pt idx="0">
                  <c:v>US Weekly New Ads</c:v>
                </c:pt>
              </c:strCache>
            </c:strRef>
          </c:tx>
          <c:spPr>
            <a:ln w="28575" cap="rnd">
              <a:solidFill>
                <a:srgbClr val="4472C4">
                  <a:lumMod val="75000"/>
                </a:srgbClr>
              </a:solidFill>
              <a:round/>
            </a:ln>
            <a:effectLst/>
          </c:spPr>
          <c:marker>
            <c:symbol val="none"/>
          </c:marker>
          <c:cat>
            <c:strRef>
              <c:f>'Line Graph'!$K$67:$K$135</c:f>
              <c:strCache>
                <c:ptCount val="66"/>
                <c:pt idx="0">
                  <c:v> Feb 21</c:v>
                </c:pt>
                <c:pt idx="4">
                  <c:v> Mar 21</c:v>
                </c:pt>
                <c:pt idx="8">
                  <c:v> Apr 21</c:v>
                </c:pt>
                <c:pt idx="12">
                  <c:v> May 21</c:v>
                </c:pt>
                <c:pt idx="17">
                  <c:v> Jun 21</c:v>
                </c:pt>
                <c:pt idx="21">
                  <c:v> Jul 21</c:v>
                </c:pt>
                <c:pt idx="26">
                  <c:v> Aug 21</c:v>
                </c:pt>
                <c:pt idx="30">
                  <c:v> Sept 21</c:v>
                </c:pt>
                <c:pt idx="34">
                  <c:v> Oct 21</c:v>
                </c:pt>
                <c:pt idx="39">
                  <c:v> Nov 21</c:v>
                </c:pt>
                <c:pt idx="43">
                  <c:v> Dec 21</c:v>
                </c:pt>
                <c:pt idx="47">
                  <c:v> Jan 22</c:v>
                </c:pt>
                <c:pt idx="52">
                  <c:v> Feb 22</c:v>
                </c:pt>
                <c:pt idx="56">
                  <c:v> Mar 22</c:v>
                </c:pt>
                <c:pt idx="60">
                  <c:v> Apr 22</c:v>
                </c:pt>
                <c:pt idx="65">
                  <c:v> May 22</c:v>
                </c:pt>
              </c:strCache>
            </c:strRef>
          </c:cat>
          <c:val>
            <c:numRef>
              <c:f>'Line Graph'!$C$67:$C$136</c:f>
              <c:numCache>
                <c:formatCode>General</c:formatCode>
                <c:ptCount val="70"/>
                <c:pt idx="0">
                  <c:v>505181</c:v>
                </c:pt>
                <c:pt idx="1">
                  <c:v>459672</c:v>
                </c:pt>
                <c:pt idx="2">
                  <c:v>545660</c:v>
                </c:pt>
                <c:pt idx="3">
                  <c:v>500883</c:v>
                </c:pt>
                <c:pt idx="4">
                  <c:v>654686</c:v>
                </c:pt>
                <c:pt idx="5">
                  <c:v>665345</c:v>
                </c:pt>
                <c:pt idx="6">
                  <c:v>582794</c:v>
                </c:pt>
                <c:pt idx="7">
                  <c:v>603791</c:v>
                </c:pt>
                <c:pt idx="8">
                  <c:v>634189</c:v>
                </c:pt>
                <c:pt idx="9">
                  <c:v>580414</c:v>
                </c:pt>
                <c:pt idx="10">
                  <c:v>629387</c:v>
                </c:pt>
                <c:pt idx="11">
                  <c:v>719600</c:v>
                </c:pt>
                <c:pt idx="12">
                  <c:v>657332</c:v>
                </c:pt>
                <c:pt idx="13" formatCode="#,##0">
                  <c:v>736532</c:v>
                </c:pt>
                <c:pt idx="14" formatCode="#,##0">
                  <c:v>733928</c:v>
                </c:pt>
                <c:pt idx="15" formatCode="#,##0">
                  <c:v>658299</c:v>
                </c:pt>
                <c:pt idx="16" formatCode="#,##0">
                  <c:v>598562</c:v>
                </c:pt>
                <c:pt idx="17" formatCode="#,##0">
                  <c:v>631529</c:v>
                </c:pt>
                <c:pt idx="18" formatCode="#,##0">
                  <c:v>661316</c:v>
                </c:pt>
                <c:pt idx="19" formatCode="#,##0">
                  <c:v>555785</c:v>
                </c:pt>
                <c:pt idx="20" formatCode="#,##0">
                  <c:v>608932</c:v>
                </c:pt>
                <c:pt idx="21" formatCode="#,##0">
                  <c:v>680564</c:v>
                </c:pt>
                <c:pt idx="22" formatCode="#,##0">
                  <c:v>586366</c:v>
                </c:pt>
                <c:pt idx="23" formatCode="#,##0">
                  <c:v>424084</c:v>
                </c:pt>
                <c:pt idx="24" formatCode="#,##0">
                  <c:v>645727</c:v>
                </c:pt>
                <c:pt idx="25" formatCode="#,##0">
                  <c:v>651004</c:v>
                </c:pt>
                <c:pt idx="26" formatCode="#,##0">
                  <c:v>652268</c:v>
                </c:pt>
                <c:pt idx="27" formatCode="#,##0">
                  <c:v>583617</c:v>
                </c:pt>
                <c:pt idx="28" formatCode="#,##0">
                  <c:v>624914</c:v>
                </c:pt>
                <c:pt idx="29" formatCode="#,##0">
                  <c:v>628198</c:v>
                </c:pt>
                <c:pt idx="30" formatCode="#,##0">
                  <c:v>630990</c:v>
                </c:pt>
                <c:pt idx="31" formatCode="#,##0">
                  <c:v>660089</c:v>
                </c:pt>
                <c:pt idx="32" formatCode="#,##0">
                  <c:v>548001</c:v>
                </c:pt>
                <c:pt idx="33" formatCode="#,##0">
                  <c:v>630933</c:v>
                </c:pt>
                <c:pt idx="34" formatCode="#,##0">
                  <c:v>543396</c:v>
                </c:pt>
                <c:pt idx="35" formatCode="#,##0">
                  <c:v>699005</c:v>
                </c:pt>
                <c:pt idx="36" formatCode="#,##0">
                  <c:v>698525</c:v>
                </c:pt>
                <c:pt idx="37" formatCode="#,##0">
                  <c:v>692931</c:v>
                </c:pt>
                <c:pt idx="38" formatCode="#,##0">
                  <c:v>635598</c:v>
                </c:pt>
                <c:pt idx="39" formatCode="#,##0">
                  <c:v>574127</c:v>
                </c:pt>
                <c:pt idx="40" formatCode="#,##0">
                  <c:v>536794</c:v>
                </c:pt>
                <c:pt idx="41" formatCode="#,##0">
                  <c:v>611563</c:v>
                </c:pt>
                <c:pt idx="42" formatCode="#,##0">
                  <c:v>659744</c:v>
                </c:pt>
                <c:pt idx="43" formatCode="#,##0">
                  <c:v>608298</c:v>
                </c:pt>
                <c:pt idx="44" formatCode="#,##0">
                  <c:v>514485</c:v>
                </c:pt>
                <c:pt idx="45" formatCode="#,##0">
                  <c:v>617577</c:v>
                </c:pt>
                <c:pt idx="46" formatCode="#,##0">
                  <c:v>443208</c:v>
                </c:pt>
                <c:pt idx="47" formatCode="#,##0">
                  <c:v>405436</c:v>
                </c:pt>
                <c:pt idx="48" formatCode="#,##0">
                  <c:v>499045</c:v>
                </c:pt>
                <c:pt idx="49" formatCode="#,##0">
                  <c:v>568788</c:v>
                </c:pt>
                <c:pt idx="50" formatCode="#,##0">
                  <c:v>607619</c:v>
                </c:pt>
                <c:pt idx="51" formatCode="#,##0">
                  <c:v>636914</c:v>
                </c:pt>
                <c:pt idx="52" formatCode="#,##0">
                  <c:v>678379</c:v>
                </c:pt>
                <c:pt idx="53" formatCode="#,##0">
                  <c:v>721049</c:v>
                </c:pt>
                <c:pt idx="54" formatCode="#,##0">
                  <c:v>576812</c:v>
                </c:pt>
                <c:pt idx="55" formatCode="#,##0">
                  <c:v>674849</c:v>
                </c:pt>
                <c:pt idx="56" formatCode="#,##0">
                  <c:v>746930</c:v>
                </c:pt>
                <c:pt idx="57" formatCode="#,##0">
                  <c:v>718113</c:v>
                </c:pt>
                <c:pt idx="58" formatCode="#,##0">
                  <c:v>730802</c:v>
                </c:pt>
                <c:pt idx="59" formatCode="#,##0">
                  <c:v>698201</c:v>
                </c:pt>
                <c:pt idx="60" formatCode="#,##0">
                  <c:v>741828</c:v>
                </c:pt>
                <c:pt idx="61" formatCode="#,##0">
                  <c:v>724029</c:v>
                </c:pt>
                <c:pt idx="62" formatCode="#,##0">
                  <c:v>639417</c:v>
                </c:pt>
                <c:pt idx="63" formatCode="#,##0">
                  <c:v>751737</c:v>
                </c:pt>
                <c:pt idx="64" formatCode="#,##0">
                  <c:v>822122</c:v>
                </c:pt>
                <c:pt idx="65" formatCode="#,##0">
                  <c:v>1025335</c:v>
                </c:pt>
                <c:pt idx="66" formatCode="#,##0">
                  <c:v>822514</c:v>
                </c:pt>
                <c:pt idx="67" formatCode="#,##0">
                  <c:v>1050887</c:v>
                </c:pt>
                <c:pt idx="68" formatCode="#,##0">
                  <c:v>789921</c:v>
                </c:pt>
                <c:pt idx="69" formatCode="#,##0">
                  <c:v>577929</c:v>
                </c:pt>
              </c:numCache>
            </c:numRef>
          </c:val>
          <c:smooth val="0"/>
          <c:extLst>
            <c:ext xmlns:c16="http://schemas.microsoft.com/office/drawing/2014/chart" uri="{C3380CC4-5D6E-409C-BE32-E72D297353CC}">
              <c16:uniqueId val="{00000002-E7FE-41CD-A1F3-DC38CE6A3262}"/>
            </c:ext>
          </c:extLst>
        </c:ser>
        <c:dLbls>
          <c:showLegendKey val="0"/>
          <c:showVal val="0"/>
          <c:showCatName val="0"/>
          <c:showSerName val="0"/>
          <c:showPercent val="0"/>
          <c:showBubbleSize val="0"/>
        </c:dLbls>
        <c:marker val="1"/>
        <c:smooth val="0"/>
        <c:axId val="1272958335"/>
        <c:axId val="1272957919"/>
      </c:lineChart>
      <c:catAx>
        <c:axId val="416440904"/>
        <c:scaling>
          <c:orientation val="minMax"/>
        </c:scaling>
        <c:delete val="0"/>
        <c:axPos val="b"/>
        <c:numFmt formatCode="General" sourceLinked="1"/>
        <c:majorTickMark val="out"/>
        <c:minorTickMark val="none"/>
        <c:tickLblPos val="nextTo"/>
        <c:spPr>
          <a:noFill/>
          <a:ln w="9525" cap="flat" cmpd="sng" algn="ctr">
            <a:solidFill>
              <a:srgbClr val="44546A"/>
            </a:solidFill>
            <a:round/>
          </a:ln>
          <a:effectLst/>
        </c:spPr>
        <c:txPr>
          <a:bodyPr rot="5400000" spcFirstLastPara="1" vertOverflow="ellipsis" wrap="square" anchor="ctr" anchorCtr="0"/>
          <a:lstStyle/>
          <a:p>
            <a:pPr>
              <a:defRPr sz="600" b="0" i="0" u="none" strike="noStrike" kern="1200" baseline="0">
                <a:solidFill>
                  <a:sysClr val="windowText" lastClr="000000"/>
                </a:solidFill>
                <a:latin typeface="+mn-lt"/>
                <a:ea typeface="+mn-ea"/>
                <a:cs typeface="+mn-cs"/>
              </a:defRPr>
            </a:pPr>
            <a:endParaRPr lang="en-US"/>
          </a:p>
        </c:txPr>
        <c:crossAx val="416439264"/>
        <c:crosses val="autoZero"/>
        <c:auto val="1"/>
        <c:lblAlgn val="ctr"/>
        <c:lblOffset val="100"/>
        <c:noMultiLvlLbl val="0"/>
      </c:catAx>
      <c:valAx>
        <c:axId val="416439264"/>
        <c:scaling>
          <c:orientation val="minMax"/>
          <c:max val="14000"/>
          <c:min val="2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solidFill>
                      <a:sysClr val="windowText" lastClr="000000"/>
                    </a:solidFill>
                  </a:rPr>
                  <a:t>Connecticut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416440904"/>
        <c:crosses val="autoZero"/>
        <c:crossBetween val="between"/>
      </c:valAx>
      <c:valAx>
        <c:axId val="1272957919"/>
        <c:scaling>
          <c:orientation val="minMax"/>
          <c:max val="1400000"/>
          <c:min val="200000"/>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solidFill>
                      <a:sysClr val="windowText" lastClr="000000"/>
                    </a:solidFill>
                  </a:rPr>
                  <a:t>United States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272958335"/>
        <c:crosses val="max"/>
        <c:crossBetween val="between"/>
      </c:valAx>
      <c:catAx>
        <c:axId val="1272958335"/>
        <c:scaling>
          <c:orientation val="minMax"/>
        </c:scaling>
        <c:delete val="1"/>
        <c:axPos val="b"/>
        <c:numFmt formatCode="General" sourceLinked="1"/>
        <c:majorTickMark val="out"/>
        <c:minorTickMark val="none"/>
        <c:tickLblPos val="nextTo"/>
        <c:crossAx val="1272957919"/>
        <c:crosses val="autoZero"/>
        <c:auto val="1"/>
        <c:lblAlgn val="ctr"/>
        <c:lblOffset val="100"/>
        <c:noMultiLvlLbl val="0"/>
      </c:catAx>
      <c:spPr>
        <a:noFill/>
        <a:ln>
          <a:noFill/>
        </a:ln>
        <a:effectLst/>
      </c:spPr>
    </c:plotArea>
    <c:legend>
      <c:legendPos val="t"/>
      <c:legendEntry>
        <c:idx val="0"/>
        <c:delete val="1"/>
      </c:legendEntry>
      <c:legendEntry>
        <c:idx val="1"/>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Entry>
      <c:layout>
        <c:manualLayout>
          <c:xMode val="edge"/>
          <c:yMode val="edge"/>
          <c:x val="0.18962065086691754"/>
          <c:y val="6.7219790323220563E-2"/>
          <c:w val="0.64257993612867359"/>
          <c:h val="6.161447555217972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0.72742</cdr:x>
      <cdr:y>0.90391</cdr:y>
    </cdr:from>
    <cdr:to>
      <cdr:x>1</cdr:x>
      <cdr:y>1</cdr:y>
    </cdr:to>
    <cdr:sp macro="" textlink="">
      <cdr:nvSpPr>
        <cdr:cNvPr id="2" name="TextBox 1">
          <a:extLst xmlns:a="http://schemas.openxmlformats.org/drawingml/2006/main">
            <a:ext uri="{FF2B5EF4-FFF2-40B4-BE49-F238E27FC236}">
              <a16:creationId xmlns:a16="http://schemas.microsoft.com/office/drawing/2014/main" id="{E460E6BC-C473-4386-84E9-248EFBE951C1}"/>
            </a:ext>
          </a:extLst>
        </cdr:cNvPr>
        <cdr:cNvSpPr txBox="1"/>
      </cdr:nvSpPr>
      <cdr:spPr>
        <a:xfrm xmlns:a="http://schemas.openxmlformats.org/drawingml/2006/main">
          <a:off x="5390985" y="2536467"/>
          <a:ext cx="2020132" cy="26965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b="1"/>
            <a:t>Source: CT DOL Analysis of HWOL</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3911624" cy="354573"/>
          </a:xfrm>
          <a:prstGeom prst="rect">
            <a:avLst/>
          </a:prstGeom>
        </p:spPr>
        <p:txBody>
          <a:bodyPr vert="horz" lIns="91373" tIns="45686" rIns="91373" bIns="45686" rtlCol="0"/>
          <a:lstStyle>
            <a:lvl1pPr algn="l">
              <a:defRPr sz="1200"/>
            </a:lvl1pPr>
          </a:lstStyle>
          <a:p>
            <a:endParaRPr lang="en-US" dirty="0"/>
          </a:p>
        </p:txBody>
      </p:sp>
      <p:sp>
        <p:nvSpPr>
          <p:cNvPr id="3" name="Date Placeholder 2"/>
          <p:cNvSpPr>
            <a:spLocks noGrp="1"/>
          </p:cNvSpPr>
          <p:nvPr>
            <p:ph type="dt" sz="quarter" idx="1"/>
          </p:nvPr>
        </p:nvSpPr>
        <p:spPr>
          <a:xfrm>
            <a:off x="5111278" y="0"/>
            <a:ext cx="3911624" cy="354573"/>
          </a:xfrm>
          <a:prstGeom prst="rect">
            <a:avLst/>
          </a:prstGeom>
        </p:spPr>
        <p:txBody>
          <a:bodyPr vert="horz" lIns="91373" tIns="45686" rIns="91373" bIns="45686" rtlCol="0"/>
          <a:lstStyle>
            <a:lvl1pPr algn="r">
              <a:defRPr sz="1200"/>
            </a:lvl1pPr>
          </a:lstStyle>
          <a:p>
            <a:fld id="{9802C676-1F8D-4124-B0A0-D1F4D9F101AC}" type="datetimeFigureOut">
              <a:rPr lang="en-US" smtClean="0"/>
              <a:t>6/10/2022</a:t>
            </a:fld>
            <a:endParaRPr lang="en-US" dirty="0"/>
          </a:p>
        </p:txBody>
      </p:sp>
      <p:sp>
        <p:nvSpPr>
          <p:cNvPr id="4" name="Footer Placeholder 3"/>
          <p:cNvSpPr>
            <a:spLocks noGrp="1"/>
          </p:cNvSpPr>
          <p:nvPr>
            <p:ph type="ftr" sz="quarter" idx="2"/>
          </p:nvPr>
        </p:nvSpPr>
        <p:spPr>
          <a:xfrm>
            <a:off x="7" y="6730817"/>
            <a:ext cx="3911624" cy="354573"/>
          </a:xfrm>
          <a:prstGeom prst="rect">
            <a:avLst/>
          </a:prstGeom>
        </p:spPr>
        <p:txBody>
          <a:bodyPr vert="horz" lIns="91373" tIns="45686" rIns="91373" bIns="45686"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11278" y="6730817"/>
            <a:ext cx="3911624" cy="354573"/>
          </a:xfrm>
          <a:prstGeom prst="rect">
            <a:avLst/>
          </a:prstGeom>
        </p:spPr>
        <p:txBody>
          <a:bodyPr vert="horz" lIns="91373" tIns="45686" rIns="91373" bIns="45686" rtlCol="0" anchor="b"/>
          <a:lstStyle>
            <a:lvl1pPr algn="r">
              <a:defRPr sz="12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10806" cy="354330"/>
          </a:xfrm>
          <a:prstGeom prst="rect">
            <a:avLst/>
          </a:prstGeom>
        </p:spPr>
        <p:txBody>
          <a:bodyPr vert="horz" lIns="93108" tIns="46555" rIns="93108" bIns="46555" rtlCol="0"/>
          <a:lstStyle>
            <a:lvl1pPr algn="l">
              <a:defRPr sz="1200"/>
            </a:lvl1pPr>
          </a:lstStyle>
          <a:p>
            <a:endParaRPr lang="en-US" dirty="0"/>
          </a:p>
        </p:txBody>
      </p:sp>
      <p:sp>
        <p:nvSpPr>
          <p:cNvPr id="3" name="Date Placeholder 2"/>
          <p:cNvSpPr>
            <a:spLocks noGrp="1"/>
          </p:cNvSpPr>
          <p:nvPr>
            <p:ph type="dt" idx="1"/>
          </p:nvPr>
        </p:nvSpPr>
        <p:spPr>
          <a:xfrm>
            <a:off x="5112044" y="0"/>
            <a:ext cx="3910806" cy="354330"/>
          </a:xfrm>
          <a:prstGeom prst="rect">
            <a:avLst/>
          </a:prstGeom>
        </p:spPr>
        <p:txBody>
          <a:bodyPr vert="horz" lIns="93108" tIns="46555" rIns="93108" bIns="46555" rtlCol="0"/>
          <a:lstStyle>
            <a:lvl1pPr algn="r">
              <a:defRPr sz="1200"/>
            </a:lvl1pPr>
          </a:lstStyle>
          <a:p>
            <a:fld id="{99D778E1-629D-4B2E-8B30-0F9A63CFCDCB}" type="datetimeFigureOut">
              <a:rPr lang="en-US" smtClean="0"/>
              <a:t>6/10/2022</a:t>
            </a:fld>
            <a:endParaRPr lang="en-US" dirty="0"/>
          </a:p>
        </p:txBody>
      </p:sp>
      <p:sp>
        <p:nvSpPr>
          <p:cNvPr id="4" name="Slide Image Placeholder 3"/>
          <p:cNvSpPr>
            <a:spLocks noGrp="1" noRot="1" noChangeAspect="1"/>
          </p:cNvSpPr>
          <p:nvPr>
            <p:ph type="sldImg" idx="2"/>
          </p:nvPr>
        </p:nvSpPr>
        <p:spPr>
          <a:xfrm>
            <a:off x="2741613" y="531813"/>
            <a:ext cx="3541712" cy="2657475"/>
          </a:xfrm>
          <a:prstGeom prst="rect">
            <a:avLst/>
          </a:prstGeom>
          <a:noFill/>
          <a:ln w="12700">
            <a:solidFill>
              <a:prstClr val="black"/>
            </a:solidFill>
          </a:ln>
        </p:spPr>
        <p:txBody>
          <a:bodyPr vert="horz" lIns="93108" tIns="46555" rIns="93108" bIns="46555" rtlCol="0" anchor="ctr"/>
          <a:lstStyle/>
          <a:p>
            <a:endParaRPr lang="en-US" dirty="0"/>
          </a:p>
        </p:txBody>
      </p:sp>
      <p:sp>
        <p:nvSpPr>
          <p:cNvPr id="5" name="Notes Placeholder 4"/>
          <p:cNvSpPr>
            <a:spLocks noGrp="1"/>
          </p:cNvSpPr>
          <p:nvPr>
            <p:ph type="body" sz="quarter" idx="3"/>
          </p:nvPr>
        </p:nvSpPr>
        <p:spPr>
          <a:xfrm>
            <a:off x="902494" y="3366136"/>
            <a:ext cx="7219950" cy="3188970"/>
          </a:xfrm>
          <a:prstGeom prst="rect">
            <a:avLst/>
          </a:prstGeom>
        </p:spPr>
        <p:txBody>
          <a:bodyPr vert="horz" lIns="93108" tIns="46555" rIns="93108" bIns="4655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31041"/>
            <a:ext cx="3910806" cy="354330"/>
          </a:xfrm>
          <a:prstGeom prst="rect">
            <a:avLst/>
          </a:prstGeom>
        </p:spPr>
        <p:txBody>
          <a:bodyPr vert="horz" lIns="93108" tIns="46555" rIns="93108" bIns="46555"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12044" y="6731041"/>
            <a:ext cx="3910806" cy="354330"/>
          </a:xfrm>
          <a:prstGeom prst="rect">
            <a:avLst/>
          </a:prstGeom>
        </p:spPr>
        <p:txBody>
          <a:bodyPr vert="horz" lIns="93108" tIns="46555" rIns="93108" bIns="46555" rtlCol="0" anchor="b"/>
          <a:lstStyle>
            <a:lvl1pPr algn="r">
              <a:defRPr sz="12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6/10/2022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6/10/2022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6/10/2022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6/10/2022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6/10/2022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6/10/2022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6/10/2022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6/10/2022</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June 2022</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pic>
        <p:nvPicPr>
          <p:cNvPr id="7" name="Picture 6">
            <a:extLst>
              <a:ext uri="{FF2B5EF4-FFF2-40B4-BE49-F238E27FC236}">
                <a16:creationId xmlns:a16="http://schemas.microsoft.com/office/drawing/2014/main" id="{44D58EC5-6712-4E7C-8468-B23FCE7C82F7}"/>
              </a:ext>
            </a:extLst>
          </p:cNvPr>
          <p:cNvPicPr>
            <a:picLocks noChangeAspect="1"/>
          </p:cNvPicPr>
          <p:nvPr/>
        </p:nvPicPr>
        <p:blipFill>
          <a:blip r:embed="rId2"/>
          <a:stretch>
            <a:fillRect/>
          </a:stretch>
        </p:blipFill>
        <p:spPr>
          <a:xfrm>
            <a:off x="2011458" y="1676400"/>
            <a:ext cx="5121084" cy="4438273"/>
          </a:xfrm>
          <a:prstGeom prst="rect">
            <a:avLst/>
          </a:prstGeom>
        </p:spPr>
      </p:pic>
    </p:spTree>
    <p:extLst>
      <p:ext uri="{BB962C8B-B14F-4D97-AF65-F5344CB8AC3E}">
        <p14:creationId xmlns:p14="http://schemas.microsoft.com/office/powerpoint/2010/main" val="1431601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Certifications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pic>
        <p:nvPicPr>
          <p:cNvPr id="3" name="Picture 2">
            <a:extLst>
              <a:ext uri="{FF2B5EF4-FFF2-40B4-BE49-F238E27FC236}">
                <a16:creationId xmlns:a16="http://schemas.microsoft.com/office/drawing/2014/main" id="{D0D500BA-551E-4AB3-870C-231F26FB3E57}"/>
              </a:ext>
            </a:extLst>
          </p:cNvPr>
          <p:cNvPicPr>
            <a:picLocks noChangeAspect="1"/>
          </p:cNvPicPr>
          <p:nvPr/>
        </p:nvPicPr>
        <p:blipFill>
          <a:blip r:embed="rId2"/>
          <a:stretch>
            <a:fillRect/>
          </a:stretch>
        </p:blipFill>
        <p:spPr>
          <a:xfrm>
            <a:off x="177216" y="1204508"/>
            <a:ext cx="8789568" cy="3779369"/>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pic>
        <p:nvPicPr>
          <p:cNvPr id="3" name="Picture 2">
            <a:extLst>
              <a:ext uri="{FF2B5EF4-FFF2-40B4-BE49-F238E27FC236}">
                <a16:creationId xmlns:a16="http://schemas.microsoft.com/office/drawing/2014/main" id="{7917ED28-BBF4-4CC7-835A-E56363B579F6}"/>
              </a:ext>
            </a:extLst>
          </p:cNvPr>
          <p:cNvPicPr>
            <a:picLocks noChangeAspect="1"/>
          </p:cNvPicPr>
          <p:nvPr/>
        </p:nvPicPr>
        <p:blipFill>
          <a:blip r:embed="rId2"/>
          <a:stretch>
            <a:fillRect/>
          </a:stretch>
        </p:blipFill>
        <p:spPr>
          <a:xfrm>
            <a:off x="280986" y="873429"/>
            <a:ext cx="8582025" cy="4972050"/>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97940" y="381002"/>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by Industry in Connecticut Job Ads</a:t>
            </a: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13</a:t>
            </a:fld>
            <a:endParaRPr lang="en-US" dirty="0"/>
          </a:p>
        </p:txBody>
      </p:sp>
      <p:pic>
        <p:nvPicPr>
          <p:cNvPr id="4" name="Picture 3">
            <a:extLst>
              <a:ext uri="{FF2B5EF4-FFF2-40B4-BE49-F238E27FC236}">
                <a16:creationId xmlns:a16="http://schemas.microsoft.com/office/drawing/2014/main" id="{CED204E5-0BE4-4716-9ED4-2E1B565B9273}"/>
              </a:ext>
            </a:extLst>
          </p:cNvPr>
          <p:cNvPicPr>
            <a:picLocks noChangeAspect="1"/>
          </p:cNvPicPr>
          <p:nvPr/>
        </p:nvPicPr>
        <p:blipFill>
          <a:blip r:embed="rId2"/>
          <a:stretch>
            <a:fillRect/>
          </a:stretch>
        </p:blipFill>
        <p:spPr>
          <a:xfrm>
            <a:off x="233362" y="1038225"/>
            <a:ext cx="8677275" cy="4781550"/>
          </a:xfrm>
          <a:prstGeom prst="rect">
            <a:avLst/>
          </a:prstGeom>
        </p:spPr>
      </p:pic>
    </p:spTree>
    <p:extLst>
      <p:ext uri="{BB962C8B-B14F-4D97-AF65-F5344CB8AC3E}">
        <p14:creationId xmlns:p14="http://schemas.microsoft.com/office/powerpoint/2010/main" val="2009649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97940" y="381002"/>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by Industry in Connecticut Job Ads </a:t>
            </a:r>
            <a:r>
              <a:rPr lang="en-US" sz="2200" dirty="0"/>
              <a:t>(Continued)</a:t>
            </a:r>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14</a:t>
            </a:fld>
            <a:endParaRPr lang="en-US" dirty="0"/>
          </a:p>
        </p:txBody>
      </p:sp>
      <p:pic>
        <p:nvPicPr>
          <p:cNvPr id="2" name="Picture 1">
            <a:extLst>
              <a:ext uri="{FF2B5EF4-FFF2-40B4-BE49-F238E27FC236}">
                <a16:creationId xmlns:a16="http://schemas.microsoft.com/office/drawing/2014/main" id="{029ED0F8-65AA-4D5B-B1EC-6B1353668B23}"/>
              </a:ext>
            </a:extLst>
          </p:cNvPr>
          <p:cNvPicPr>
            <a:picLocks noChangeAspect="1"/>
          </p:cNvPicPr>
          <p:nvPr/>
        </p:nvPicPr>
        <p:blipFill>
          <a:blip r:embed="rId2"/>
          <a:stretch>
            <a:fillRect/>
          </a:stretch>
        </p:blipFill>
        <p:spPr>
          <a:xfrm>
            <a:off x="1647825" y="1219984"/>
            <a:ext cx="5848350" cy="4781550"/>
          </a:xfrm>
          <a:prstGeom prst="rect">
            <a:avLst/>
          </a:prstGeom>
        </p:spPr>
      </p:pic>
    </p:spTree>
    <p:extLst>
      <p:ext uri="{BB962C8B-B14F-4D97-AF65-F5344CB8AC3E}">
        <p14:creationId xmlns:p14="http://schemas.microsoft.com/office/powerpoint/2010/main" val="1178359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15</a:t>
            </a:fld>
            <a:endParaRPr lang="en-US" dirty="0"/>
          </a:p>
        </p:txBody>
      </p:sp>
      <p:pic>
        <p:nvPicPr>
          <p:cNvPr id="2" name="Picture 1">
            <a:extLst>
              <a:ext uri="{FF2B5EF4-FFF2-40B4-BE49-F238E27FC236}">
                <a16:creationId xmlns:a16="http://schemas.microsoft.com/office/drawing/2014/main" id="{3662A848-4ACF-44FA-BAC3-866A0870426E}"/>
              </a:ext>
            </a:extLst>
          </p:cNvPr>
          <p:cNvPicPr>
            <a:picLocks noChangeAspect="1"/>
          </p:cNvPicPr>
          <p:nvPr/>
        </p:nvPicPr>
        <p:blipFill>
          <a:blip r:embed="rId2"/>
          <a:stretch>
            <a:fillRect/>
          </a:stretch>
        </p:blipFill>
        <p:spPr>
          <a:xfrm>
            <a:off x="2487358" y="323431"/>
            <a:ext cx="4169283" cy="5878362"/>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33400" y="0"/>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5" name="Picture 4">
            <a:extLst>
              <a:ext uri="{FF2B5EF4-FFF2-40B4-BE49-F238E27FC236}">
                <a16:creationId xmlns:a16="http://schemas.microsoft.com/office/drawing/2014/main" id="{A7927984-3E4E-4035-99F6-70638A59737A}"/>
              </a:ext>
            </a:extLst>
          </p:cNvPr>
          <p:cNvPicPr>
            <a:picLocks noChangeAspect="1"/>
          </p:cNvPicPr>
          <p:nvPr/>
        </p:nvPicPr>
        <p:blipFill>
          <a:blip r:embed="rId2"/>
          <a:stretch>
            <a:fillRect/>
          </a:stretch>
        </p:blipFill>
        <p:spPr>
          <a:xfrm>
            <a:off x="1524000" y="793435"/>
            <a:ext cx="6096000" cy="5271129"/>
          </a:xfrm>
          <a:prstGeom prst="rect">
            <a:avLst/>
          </a:prstGeom>
        </p:spPr>
      </p:pic>
    </p:spTree>
    <p:extLst>
      <p:ext uri="{BB962C8B-B14F-4D97-AF65-F5344CB8AC3E}">
        <p14:creationId xmlns:p14="http://schemas.microsoft.com/office/powerpoint/2010/main" val="4178875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0"/>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9" name="Picture 8">
            <a:extLst>
              <a:ext uri="{FF2B5EF4-FFF2-40B4-BE49-F238E27FC236}">
                <a16:creationId xmlns:a16="http://schemas.microsoft.com/office/drawing/2014/main" id="{356C80B9-CFC2-41C8-9F8C-A2539887A20E}"/>
              </a:ext>
            </a:extLst>
          </p:cNvPr>
          <p:cNvPicPr>
            <a:picLocks noChangeAspect="1"/>
          </p:cNvPicPr>
          <p:nvPr/>
        </p:nvPicPr>
        <p:blipFill>
          <a:blip r:embed="rId2"/>
          <a:stretch>
            <a:fillRect/>
          </a:stretch>
        </p:blipFill>
        <p:spPr>
          <a:xfrm>
            <a:off x="928687" y="762000"/>
            <a:ext cx="7286625" cy="481965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18536" y="33792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a:t>Connecticut Job Ads by Industry and Major Occupational Group</a:t>
            </a:r>
          </a:p>
        </p:txBody>
      </p:sp>
      <p:pic>
        <p:nvPicPr>
          <p:cNvPr id="4" name="Picture 3">
            <a:extLst>
              <a:ext uri="{FF2B5EF4-FFF2-40B4-BE49-F238E27FC236}">
                <a16:creationId xmlns:a16="http://schemas.microsoft.com/office/drawing/2014/main" id="{E5AAC830-B61D-4301-8218-320ADC8B00D7}"/>
              </a:ext>
            </a:extLst>
          </p:cNvPr>
          <p:cNvPicPr>
            <a:picLocks noChangeAspect="1"/>
          </p:cNvPicPr>
          <p:nvPr/>
        </p:nvPicPr>
        <p:blipFill>
          <a:blip r:embed="rId2"/>
          <a:stretch>
            <a:fillRect/>
          </a:stretch>
        </p:blipFill>
        <p:spPr>
          <a:xfrm>
            <a:off x="182801" y="1066800"/>
            <a:ext cx="8778397" cy="4452643"/>
          </a:xfrm>
          <a:prstGeom prst="rect">
            <a:avLst/>
          </a:prstGeom>
        </p:spPr>
      </p:pic>
    </p:spTree>
    <p:extLst>
      <p:ext uri="{BB962C8B-B14F-4D97-AF65-F5344CB8AC3E}">
        <p14:creationId xmlns:p14="http://schemas.microsoft.com/office/powerpoint/2010/main" val="1761281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19</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79" y="1084214"/>
            <a:ext cx="3764044" cy="769441"/>
          </a:xfrm>
          <a:prstGeom prst="rect">
            <a:avLst/>
          </a:prstGeom>
        </p:spPr>
        <p:txBody>
          <a:bodyPr wrap="none">
            <a:spAutoFit/>
          </a:bodyPr>
          <a:lstStyle/>
          <a:p>
            <a:r>
              <a:rPr lang="en-US" sz="4400" dirty="0"/>
              <a:t>What is HWOL?</a:t>
            </a:r>
          </a:p>
        </p:txBody>
      </p:sp>
      <p:sp>
        <p:nvSpPr>
          <p:cNvPr id="3" name="Rectangle 2"/>
          <p:cNvSpPr/>
          <p:nvPr/>
        </p:nvSpPr>
        <p:spPr>
          <a:xfrm>
            <a:off x="2286000" y="1981200"/>
            <a:ext cx="4572000" cy="3785652"/>
          </a:xfrm>
          <a:prstGeom prst="rect">
            <a:avLst/>
          </a:prstGeom>
        </p:spPr>
        <p:txBody>
          <a:bodyPr>
            <a:spAutoFit/>
          </a:bodyPr>
          <a:lstStyle/>
          <a:p>
            <a:r>
              <a:rPr lang="en-US" sz="2400" b="1" i="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20</a:t>
            </a:fld>
            <a:endParaRPr lang="en-US" dirty="0"/>
          </a:p>
        </p:txBody>
      </p:sp>
      <p:pic>
        <p:nvPicPr>
          <p:cNvPr id="7" name="Picture 6">
            <a:extLst>
              <a:ext uri="{FF2B5EF4-FFF2-40B4-BE49-F238E27FC236}">
                <a16:creationId xmlns:a16="http://schemas.microsoft.com/office/drawing/2014/main" id="{797F642B-3AD4-4FCE-A2E4-6B6D7A5DDD7D}"/>
              </a:ext>
            </a:extLst>
          </p:cNvPr>
          <p:cNvPicPr>
            <a:picLocks noChangeAspect="1"/>
          </p:cNvPicPr>
          <p:nvPr/>
        </p:nvPicPr>
        <p:blipFill>
          <a:blip r:embed="rId2"/>
          <a:stretch>
            <a:fillRect/>
          </a:stretch>
        </p:blipFill>
        <p:spPr>
          <a:xfrm>
            <a:off x="224069" y="2057400"/>
            <a:ext cx="8695862" cy="2133600"/>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3" name="Picture 2">
            <a:extLst>
              <a:ext uri="{FF2B5EF4-FFF2-40B4-BE49-F238E27FC236}">
                <a16:creationId xmlns:a16="http://schemas.microsoft.com/office/drawing/2014/main" id="{02159B86-4F09-44F2-AA9C-2917A45E7101}"/>
              </a:ext>
            </a:extLst>
          </p:cNvPr>
          <p:cNvPicPr>
            <a:picLocks noChangeAspect="1"/>
          </p:cNvPicPr>
          <p:nvPr/>
        </p:nvPicPr>
        <p:blipFill>
          <a:blip r:embed="rId2"/>
          <a:stretch>
            <a:fillRect/>
          </a:stretch>
        </p:blipFill>
        <p:spPr>
          <a:xfrm>
            <a:off x="2628900" y="228600"/>
            <a:ext cx="3886200" cy="5813152"/>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3" name="Picture 2">
            <a:extLst>
              <a:ext uri="{FF2B5EF4-FFF2-40B4-BE49-F238E27FC236}">
                <a16:creationId xmlns:a16="http://schemas.microsoft.com/office/drawing/2014/main" id="{C392CB34-98F1-4903-A57E-F3FCEA48E50F}"/>
              </a:ext>
            </a:extLst>
          </p:cNvPr>
          <p:cNvPicPr>
            <a:picLocks noChangeAspect="1"/>
          </p:cNvPicPr>
          <p:nvPr/>
        </p:nvPicPr>
        <p:blipFill>
          <a:blip r:embed="rId2"/>
          <a:stretch>
            <a:fillRect/>
          </a:stretch>
        </p:blipFill>
        <p:spPr>
          <a:xfrm>
            <a:off x="2311550" y="729196"/>
            <a:ext cx="4520897" cy="5399607"/>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4" name="Content Placeholder 2"/>
          <p:cNvSpPr txBox="1">
            <a:spLocks/>
          </p:cNvSpPr>
          <p:nvPr/>
        </p:nvSpPr>
        <p:spPr>
          <a:xfrm>
            <a:off x="914400" y="1066800"/>
            <a:ext cx="3657599" cy="4007147"/>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University of Connecticut</a:t>
            </a:r>
          </a:p>
          <a:p>
            <a:r>
              <a:rPr lang="en-US" sz="1500" dirty="0"/>
              <a:t>William W. Backus Hospital</a:t>
            </a:r>
          </a:p>
          <a:p>
            <a:r>
              <a:rPr lang="en-US" sz="1500" dirty="0" err="1"/>
              <a:t>Masonicare</a:t>
            </a:r>
            <a:r>
              <a:rPr lang="en-US" sz="1500" dirty="0"/>
              <a:t> Corporation</a:t>
            </a:r>
          </a:p>
          <a:p>
            <a:r>
              <a:rPr lang="en-US" sz="1500" dirty="0" err="1"/>
              <a:t>Natchaug</a:t>
            </a:r>
            <a:r>
              <a:rPr lang="en-US" sz="1500" dirty="0"/>
              <a:t> Hospital Incorporated</a:t>
            </a:r>
          </a:p>
          <a:p>
            <a:r>
              <a:rPr lang="en-US" sz="1500" dirty="0"/>
              <a:t>State of Connecticut</a:t>
            </a:r>
          </a:p>
          <a:p>
            <a:r>
              <a:rPr lang="en-US" sz="1500" dirty="0"/>
              <a:t>Charles River Laboratories</a:t>
            </a:r>
          </a:p>
          <a:p>
            <a:r>
              <a:rPr lang="en-US" sz="1500" dirty="0"/>
              <a:t>Compass Group North America</a:t>
            </a:r>
          </a:p>
          <a:p>
            <a:r>
              <a:rPr lang="en-US" sz="1500" dirty="0"/>
              <a:t>Rogers Corporation</a:t>
            </a:r>
          </a:p>
          <a:p>
            <a:r>
              <a:rPr lang="en-US" sz="1500" dirty="0"/>
              <a:t>Mohegan Sun</a:t>
            </a:r>
          </a:p>
          <a:p>
            <a:r>
              <a:rPr lang="en-US" sz="1500" dirty="0"/>
              <a:t>Capital One</a:t>
            </a:r>
          </a:p>
          <a:p>
            <a:r>
              <a:rPr lang="en-US" sz="1500" dirty="0"/>
              <a:t>CVS Health</a:t>
            </a:r>
          </a:p>
          <a:p>
            <a:r>
              <a:rPr lang="en-US" sz="1500" dirty="0"/>
              <a:t>Generations Family Health Center</a:t>
            </a:r>
          </a:p>
          <a:p>
            <a:r>
              <a:rPr lang="en-US" sz="1500" dirty="0"/>
              <a:t>UnitedHealth Group</a:t>
            </a:r>
          </a:p>
          <a:p>
            <a:r>
              <a:rPr lang="en-US" sz="1500" dirty="0" err="1"/>
              <a:t>Sonalysts</a:t>
            </a:r>
            <a:r>
              <a:rPr lang="en-US" sz="1500" dirty="0"/>
              <a:t> Incorporated</a:t>
            </a:r>
          </a:p>
          <a:p>
            <a:r>
              <a:rPr lang="en-US" sz="1500" dirty="0"/>
              <a:t>Springhill Suites</a:t>
            </a:r>
          </a:p>
          <a:p>
            <a:r>
              <a:rPr lang="en-US" sz="1500" dirty="0"/>
              <a:t>Groton Public Schools</a:t>
            </a:r>
          </a:p>
          <a:p>
            <a:r>
              <a:rPr lang="en-US" sz="1500" dirty="0"/>
              <a:t>Panera Bread</a:t>
            </a:r>
          </a:p>
          <a:p>
            <a:r>
              <a:rPr lang="en-US" sz="1500" dirty="0"/>
              <a:t>Page Taft Compass</a:t>
            </a:r>
          </a:p>
          <a:p>
            <a:r>
              <a:rPr lang="en-US" sz="1500" dirty="0"/>
              <a:t>Girl </a:t>
            </a:r>
            <a:r>
              <a:rPr lang="en-US" sz="1500" dirty="0" err="1"/>
              <a:t>Scounts</a:t>
            </a:r>
            <a:r>
              <a:rPr lang="en-US" sz="1500" dirty="0"/>
              <a:t> of Connecticut</a:t>
            </a:r>
          </a:p>
        </p:txBody>
      </p:sp>
      <p:sp>
        <p:nvSpPr>
          <p:cNvPr id="15" name="Content Placeholder 3"/>
          <p:cNvSpPr txBox="1">
            <a:spLocks/>
          </p:cNvSpPr>
          <p:nvPr/>
        </p:nvSpPr>
        <p:spPr>
          <a:xfrm>
            <a:off x="4343400" y="1075567"/>
            <a:ext cx="4346577" cy="399838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General Dynamics</a:t>
            </a:r>
          </a:p>
          <a:p>
            <a:r>
              <a:rPr lang="en-US" sz="1500" dirty="0"/>
              <a:t>Pfizer</a:t>
            </a:r>
          </a:p>
          <a:p>
            <a:r>
              <a:rPr lang="en-US" sz="1500" dirty="0"/>
              <a:t>Day Kimball Healthcare</a:t>
            </a:r>
          </a:p>
          <a:p>
            <a:r>
              <a:rPr lang="en-US" sz="1500" dirty="0"/>
              <a:t>Department Administrative Services</a:t>
            </a:r>
          </a:p>
          <a:p>
            <a:r>
              <a:rPr lang="en-US" sz="1500" dirty="0"/>
              <a:t>Walgreens Boots Alliance Inc</a:t>
            </a:r>
          </a:p>
          <a:p>
            <a:r>
              <a:rPr lang="en-US" sz="1500" dirty="0"/>
              <a:t>Walmart / Sam's</a:t>
            </a:r>
          </a:p>
          <a:p>
            <a:r>
              <a:rPr lang="en-US" sz="1500" dirty="0"/>
              <a:t>Staples</a:t>
            </a:r>
          </a:p>
          <a:p>
            <a:r>
              <a:rPr lang="en-US" sz="1500" dirty="0"/>
              <a:t>Norwich Public Schools</a:t>
            </a:r>
          </a:p>
          <a:p>
            <a:r>
              <a:rPr lang="en-US" sz="1500" dirty="0"/>
              <a:t>Windham Hospital</a:t>
            </a:r>
          </a:p>
          <a:p>
            <a:r>
              <a:rPr lang="en-US" sz="1500" dirty="0"/>
              <a:t>Dell</a:t>
            </a:r>
          </a:p>
          <a:p>
            <a:r>
              <a:rPr lang="en-US" sz="1500" dirty="0"/>
              <a:t>FedEx</a:t>
            </a:r>
          </a:p>
          <a:p>
            <a:r>
              <a:rPr lang="en-US" sz="1500" dirty="0"/>
              <a:t>PepsiCo Inc.</a:t>
            </a:r>
          </a:p>
          <a:p>
            <a:r>
              <a:rPr lang="en-US" sz="1500" dirty="0"/>
              <a:t>Asplundh Tree Expert Company</a:t>
            </a:r>
          </a:p>
          <a:p>
            <a:r>
              <a:rPr lang="en-US" sz="1500" dirty="0"/>
              <a:t>Mashantucket Pequot Gaming</a:t>
            </a:r>
          </a:p>
          <a:p>
            <a:r>
              <a:rPr lang="en-US" sz="1500" dirty="0"/>
              <a:t>Lowe's Companies, Inc</a:t>
            </a:r>
          </a:p>
          <a:p>
            <a:r>
              <a:rPr lang="en-US" sz="1500" dirty="0" err="1"/>
              <a:t>Healthpro</a:t>
            </a:r>
            <a:r>
              <a:rPr lang="en-US" sz="1500" dirty="0"/>
              <a:t> Heritage</a:t>
            </a:r>
          </a:p>
          <a:p>
            <a:r>
              <a:rPr lang="en-US" sz="1500" dirty="0" err="1"/>
              <a:t>Aveanna</a:t>
            </a:r>
            <a:r>
              <a:rPr lang="en-US" sz="1500" dirty="0"/>
              <a:t> Healthcare</a:t>
            </a:r>
          </a:p>
          <a:p>
            <a:r>
              <a:rPr lang="en-US" sz="1500" dirty="0"/>
              <a:t>BJ's Wholesale Club, Inc.</a:t>
            </a:r>
          </a:p>
          <a:p>
            <a:r>
              <a:rPr lang="en-US" sz="1500" dirty="0"/>
              <a:t>Allied Universal</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spTree>
    <p:extLst>
      <p:ext uri="{BB962C8B-B14F-4D97-AF65-F5344CB8AC3E}">
        <p14:creationId xmlns:p14="http://schemas.microsoft.com/office/powerpoint/2010/main" val="3285028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3" name="Picture 2">
            <a:extLst>
              <a:ext uri="{FF2B5EF4-FFF2-40B4-BE49-F238E27FC236}">
                <a16:creationId xmlns:a16="http://schemas.microsoft.com/office/drawing/2014/main" id="{5A26FB89-7C42-49F7-950F-E7255E7A4437}"/>
              </a:ext>
            </a:extLst>
          </p:cNvPr>
          <p:cNvPicPr>
            <a:picLocks noChangeAspect="1"/>
          </p:cNvPicPr>
          <p:nvPr/>
        </p:nvPicPr>
        <p:blipFill>
          <a:blip r:embed="rId2"/>
          <a:stretch>
            <a:fillRect/>
          </a:stretch>
        </p:blipFill>
        <p:spPr>
          <a:xfrm>
            <a:off x="2243135" y="1140180"/>
            <a:ext cx="4657725" cy="5019675"/>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25</a:t>
            </a:fld>
            <a:endParaRPr lang="en-US" dirty="0"/>
          </a:p>
        </p:txBody>
      </p:sp>
      <p:pic>
        <p:nvPicPr>
          <p:cNvPr id="2" name="Picture 1">
            <a:extLst>
              <a:ext uri="{FF2B5EF4-FFF2-40B4-BE49-F238E27FC236}">
                <a16:creationId xmlns:a16="http://schemas.microsoft.com/office/drawing/2014/main" id="{C6D63A0F-ABC4-4A08-BACA-006FAB891E05}"/>
              </a:ext>
            </a:extLst>
          </p:cNvPr>
          <p:cNvPicPr>
            <a:picLocks noChangeAspect="1"/>
          </p:cNvPicPr>
          <p:nvPr/>
        </p:nvPicPr>
        <p:blipFill>
          <a:blip r:embed="rId2"/>
          <a:stretch>
            <a:fillRect/>
          </a:stretch>
        </p:blipFill>
        <p:spPr>
          <a:xfrm>
            <a:off x="2533581" y="342904"/>
            <a:ext cx="4101222" cy="5858889"/>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26</a:t>
            </a:fld>
            <a:endParaRPr lang="en-US" dirty="0"/>
          </a:p>
        </p:txBody>
      </p:sp>
      <p:pic>
        <p:nvPicPr>
          <p:cNvPr id="3" name="Picture 2">
            <a:extLst>
              <a:ext uri="{FF2B5EF4-FFF2-40B4-BE49-F238E27FC236}">
                <a16:creationId xmlns:a16="http://schemas.microsoft.com/office/drawing/2014/main" id="{F9A1B4D4-46A7-4B8E-AD3F-2D0F78AB4D89}"/>
              </a:ext>
            </a:extLst>
          </p:cNvPr>
          <p:cNvPicPr>
            <a:picLocks noChangeAspect="1"/>
          </p:cNvPicPr>
          <p:nvPr/>
        </p:nvPicPr>
        <p:blipFill>
          <a:blip r:embed="rId2"/>
          <a:stretch>
            <a:fillRect/>
          </a:stretch>
        </p:blipFill>
        <p:spPr>
          <a:xfrm>
            <a:off x="2324100" y="899534"/>
            <a:ext cx="4495800" cy="5249431"/>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4" name="Content Placeholder 2"/>
          <p:cNvSpPr txBox="1">
            <a:spLocks/>
          </p:cNvSpPr>
          <p:nvPr/>
        </p:nvSpPr>
        <p:spPr>
          <a:xfrm>
            <a:off x="914400" y="1066800"/>
            <a:ext cx="3810000" cy="400045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Capital One</a:t>
            </a:r>
          </a:p>
          <a:p>
            <a:r>
              <a:rPr lang="en-US" sz="1500" dirty="0"/>
              <a:t>Hartford Hospital</a:t>
            </a:r>
          </a:p>
          <a:p>
            <a:r>
              <a:rPr lang="en-US" sz="1500" dirty="0"/>
              <a:t>State Connecticut</a:t>
            </a:r>
          </a:p>
          <a:p>
            <a:r>
              <a:rPr lang="en-US" sz="1500" dirty="0"/>
              <a:t>CVS Health</a:t>
            </a:r>
          </a:p>
          <a:p>
            <a:r>
              <a:rPr lang="en-US" sz="1500" dirty="0"/>
              <a:t>Disney</a:t>
            </a:r>
          </a:p>
          <a:p>
            <a:r>
              <a:rPr lang="en-US" sz="1500" dirty="0"/>
              <a:t>KPMG</a:t>
            </a:r>
          </a:p>
          <a:p>
            <a:r>
              <a:rPr lang="en-US" sz="1500" dirty="0"/>
              <a:t>Pratt &amp; Whitney</a:t>
            </a:r>
          </a:p>
          <a:p>
            <a:r>
              <a:rPr lang="en-US" sz="1500" dirty="0"/>
              <a:t>Walmart / Sam's</a:t>
            </a:r>
          </a:p>
          <a:p>
            <a:r>
              <a:rPr lang="en-US" sz="1500" dirty="0"/>
              <a:t>Eversource Energy</a:t>
            </a:r>
          </a:p>
          <a:p>
            <a:r>
              <a:rPr lang="en-US" sz="1500" dirty="0"/>
              <a:t>PricewaterhouseCoopers</a:t>
            </a:r>
          </a:p>
          <a:p>
            <a:r>
              <a:rPr lang="en-US" sz="1500" dirty="0"/>
              <a:t>Sysco Corporation</a:t>
            </a:r>
          </a:p>
          <a:p>
            <a:r>
              <a:rPr lang="en-US" sz="1500" dirty="0"/>
              <a:t>Greater Hartford YMCA</a:t>
            </a:r>
          </a:p>
          <a:p>
            <a:r>
              <a:rPr lang="en-US" sz="1500" dirty="0"/>
              <a:t>Trinity Health</a:t>
            </a:r>
          </a:p>
          <a:p>
            <a:r>
              <a:rPr lang="en-US" sz="1500" dirty="0"/>
              <a:t>Stanley Black &amp; Decker</a:t>
            </a:r>
          </a:p>
          <a:p>
            <a:r>
              <a:rPr lang="en-US" sz="1500" dirty="0"/>
              <a:t>Lincoln Financial Group</a:t>
            </a:r>
          </a:p>
          <a:p>
            <a:r>
              <a:rPr lang="en-US" sz="1500" dirty="0"/>
              <a:t>Quest Global</a:t>
            </a:r>
          </a:p>
          <a:p>
            <a:r>
              <a:rPr lang="en-US" sz="1500" dirty="0"/>
              <a:t>Pearson</a:t>
            </a:r>
          </a:p>
          <a:p>
            <a:r>
              <a:rPr lang="en-US" sz="1500" dirty="0"/>
              <a:t>Bank of America</a:t>
            </a:r>
          </a:p>
          <a:p>
            <a:r>
              <a:rPr lang="en-US" sz="1500" dirty="0"/>
              <a:t>East Hartford Public Schools</a:t>
            </a:r>
          </a:p>
        </p:txBody>
      </p:sp>
      <p:sp>
        <p:nvSpPr>
          <p:cNvPr id="15" name="Content Placeholder 3"/>
          <p:cNvSpPr txBox="1">
            <a:spLocks/>
          </p:cNvSpPr>
          <p:nvPr/>
        </p:nvSpPr>
        <p:spPr>
          <a:xfrm>
            <a:off x="4572000" y="1066800"/>
            <a:ext cx="3962400" cy="399340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Raytheon</a:t>
            </a:r>
          </a:p>
          <a:p>
            <a:r>
              <a:rPr lang="en-US" sz="1500" dirty="0"/>
              <a:t>UnitedHealth Group</a:t>
            </a:r>
          </a:p>
          <a:p>
            <a:r>
              <a:rPr lang="en-US" sz="1500" dirty="0"/>
              <a:t>Cigna Corporation</a:t>
            </a:r>
          </a:p>
          <a:p>
            <a:r>
              <a:rPr lang="en-US" sz="1500" dirty="0"/>
              <a:t>Travelers</a:t>
            </a:r>
          </a:p>
          <a:p>
            <a:r>
              <a:rPr lang="en-US" sz="1500" dirty="0"/>
              <a:t>Accenture</a:t>
            </a:r>
          </a:p>
          <a:p>
            <a:r>
              <a:rPr lang="en-US" sz="1500" dirty="0"/>
              <a:t>The Hartford Financial Group</a:t>
            </a:r>
          </a:p>
          <a:p>
            <a:r>
              <a:rPr lang="en-US" sz="1500" dirty="0"/>
              <a:t>Wheeler Clinic</a:t>
            </a:r>
          </a:p>
          <a:p>
            <a:r>
              <a:rPr lang="en-US" sz="1500" dirty="0"/>
              <a:t>Connecticut Children's Medical Center</a:t>
            </a:r>
          </a:p>
          <a:p>
            <a:r>
              <a:rPr lang="en-US" sz="1500" dirty="0"/>
              <a:t>Walgreens Boots Alliance Inc</a:t>
            </a:r>
          </a:p>
          <a:p>
            <a:r>
              <a:rPr lang="en-US" sz="1500" dirty="0"/>
              <a:t>ECHN</a:t>
            </a:r>
          </a:p>
          <a:p>
            <a:r>
              <a:rPr lang="en-US" sz="1500" dirty="0" err="1"/>
              <a:t>Connectrn</a:t>
            </a:r>
            <a:endParaRPr lang="en-US" sz="1500" dirty="0"/>
          </a:p>
          <a:p>
            <a:r>
              <a:rPr lang="en-US" sz="1500" dirty="0"/>
              <a:t>Allied Universal</a:t>
            </a:r>
          </a:p>
          <a:p>
            <a:r>
              <a:rPr lang="en-US" sz="1500" dirty="0" err="1"/>
              <a:t>EverSource</a:t>
            </a:r>
            <a:endParaRPr lang="en-US" sz="1500" dirty="0"/>
          </a:p>
          <a:p>
            <a:r>
              <a:rPr lang="en-US" sz="1500" dirty="0"/>
              <a:t>Amazon</a:t>
            </a:r>
          </a:p>
          <a:p>
            <a:r>
              <a:rPr lang="en-US" sz="1500" dirty="0"/>
              <a:t>University of Connecticut</a:t>
            </a:r>
          </a:p>
          <a:p>
            <a:r>
              <a:rPr lang="en-US" sz="1500" dirty="0"/>
              <a:t>The Home Depot Incorporated</a:t>
            </a:r>
          </a:p>
          <a:p>
            <a:r>
              <a:rPr lang="en-US" sz="1500" dirty="0"/>
              <a:t>Panera Bread</a:t>
            </a:r>
          </a:p>
          <a:p>
            <a:r>
              <a:rPr lang="en-US" sz="1500" dirty="0"/>
              <a:t>Deloitte</a:t>
            </a:r>
          </a:p>
          <a:p>
            <a:r>
              <a:rPr lang="en-US" sz="1500" dirty="0"/>
              <a:t>Aya Healthcare</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spTree>
    <p:extLst>
      <p:ext uri="{BB962C8B-B14F-4D97-AF65-F5344CB8AC3E}">
        <p14:creationId xmlns:p14="http://schemas.microsoft.com/office/powerpoint/2010/main" val="3168631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3" name="Picture 2">
            <a:extLst>
              <a:ext uri="{FF2B5EF4-FFF2-40B4-BE49-F238E27FC236}">
                <a16:creationId xmlns:a16="http://schemas.microsoft.com/office/drawing/2014/main" id="{ABC7FB91-F0C9-4939-8E7D-F17FCF10B54D}"/>
              </a:ext>
            </a:extLst>
          </p:cNvPr>
          <p:cNvPicPr>
            <a:picLocks noChangeAspect="1"/>
          </p:cNvPicPr>
          <p:nvPr/>
        </p:nvPicPr>
        <p:blipFill>
          <a:blip r:embed="rId2"/>
          <a:stretch>
            <a:fillRect/>
          </a:stretch>
        </p:blipFill>
        <p:spPr>
          <a:xfrm>
            <a:off x="2286000" y="1182118"/>
            <a:ext cx="4572000" cy="5019675"/>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3" name="Picture 2">
            <a:extLst>
              <a:ext uri="{FF2B5EF4-FFF2-40B4-BE49-F238E27FC236}">
                <a16:creationId xmlns:a16="http://schemas.microsoft.com/office/drawing/2014/main" id="{E2BF5731-AE0A-46E4-BC6F-E88EB17655AE}"/>
              </a:ext>
            </a:extLst>
          </p:cNvPr>
          <p:cNvPicPr>
            <a:picLocks noChangeAspect="1"/>
          </p:cNvPicPr>
          <p:nvPr/>
        </p:nvPicPr>
        <p:blipFill>
          <a:blip r:embed="rId2"/>
          <a:stretch>
            <a:fillRect/>
          </a:stretch>
        </p:blipFill>
        <p:spPr>
          <a:xfrm>
            <a:off x="2590800" y="142701"/>
            <a:ext cx="4137872" cy="5911246"/>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dirty="0"/>
            </a:br>
            <a:r>
              <a:rPr lang="en-US" sz="2400" dirty="0"/>
              <a:t>Friday, July 15</a:t>
            </a:r>
            <a:r>
              <a:rPr lang="en-US" sz="2400" baseline="30000" dirty="0"/>
              <a:t>th</a:t>
            </a:r>
            <a:r>
              <a:rPr lang="en-US" sz="2400" dirty="0"/>
              <a:t>, 2022 </a:t>
            </a:r>
            <a:br>
              <a:rPr lang="en-US" sz="2400" dirty="0"/>
            </a:br>
            <a:r>
              <a:rPr lang="en-US" sz="2400" b="1" dirty="0"/>
              <a:t>Weekly New Ads Report:</a:t>
            </a:r>
            <a:br>
              <a:rPr lang="en-US" sz="2400" b="1" dirty="0"/>
            </a:br>
            <a:r>
              <a:rPr lang="en-US" sz="2400" dirty="0"/>
              <a:t>Updated every Friday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3" name="Picture 2">
            <a:extLst>
              <a:ext uri="{FF2B5EF4-FFF2-40B4-BE49-F238E27FC236}">
                <a16:creationId xmlns:a16="http://schemas.microsoft.com/office/drawing/2014/main" id="{F49C53D3-E2AF-4073-9705-BF4E1E017331}"/>
              </a:ext>
            </a:extLst>
          </p:cNvPr>
          <p:cNvPicPr>
            <a:picLocks noChangeAspect="1"/>
          </p:cNvPicPr>
          <p:nvPr/>
        </p:nvPicPr>
        <p:blipFill>
          <a:blip r:embed="rId2"/>
          <a:stretch>
            <a:fillRect/>
          </a:stretch>
        </p:blipFill>
        <p:spPr>
          <a:xfrm>
            <a:off x="2511377" y="828691"/>
            <a:ext cx="4121244" cy="5200618"/>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4" name="Content Placeholder 2"/>
          <p:cNvSpPr txBox="1">
            <a:spLocks/>
          </p:cNvSpPr>
          <p:nvPr/>
        </p:nvSpPr>
        <p:spPr>
          <a:xfrm>
            <a:off x="1295400" y="1066800"/>
            <a:ext cx="3276600" cy="400045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1500" dirty="0"/>
          </a:p>
        </p:txBody>
      </p:sp>
      <p:sp>
        <p:nvSpPr>
          <p:cNvPr id="15" name="Content Placeholder 3"/>
          <p:cNvSpPr txBox="1">
            <a:spLocks/>
          </p:cNvSpPr>
          <p:nvPr/>
        </p:nvSpPr>
        <p:spPr>
          <a:xfrm>
            <a:off x="4778020" y="1064172"/>
            <a:ext cx="3908779" cy="526135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Capital One</a:t>
            </a:r>
          </a:p>
          <a:p>
            <a:r>
              <a:rPr lang="en-US" sz="1500" dirty="0" err="1"/>
              <a:t>Nuvance</a:t>
            </a:r>
            <a:r>
              <a:rPr lang="en-US" sz="1500" dirty="0"/>
              <a:t> Health</a:t>
            </a:r>
          </a:p>
          <a:p>
            <a:r>
              <a:rPr lang="en-US" sz="1500" dirty="0"/>
              <a:t>Dell</a:t>
            </a:r>
          </a:p>
          <a:p>
            <a:r>
              <a:rPr lang="en-US" sz="1500" dirty="0"/>
              <a:t>Walmart / Sam's</a:t>
            </a:r>
          </a:p>
          <a:p>
            <a:r>
              <a:rPr lang="en-US" sz="1500" dirty="0"/>
              <a:t>Devereux Advanced Behavioral Health</a:t>
            </a:r>
          </a:p>
          <a:p>
            <a:r>
              <a:rPr lang="en-US" sz="1500" dirty="0"/>
              <a:t>UnitedHealth Group</a:t>
            </a:r>
          </a:p>
          <a:p>
            <a:r>
              <a:rPr lang="en-US" sz="1500" dirty="0" err="1"/>
              <a:t>Fuelcell</a:t>
            </a:r>
            <a:r>
              <a:rPr lang="en-US" sz="1500" dirty="0"/>
              <a:t> Energy Inc</a:t>
            </a:r>
          </a:p>
          <a:p>
            <a:r>
              <a:rPr lang="en-US" sz="1500" dirty="0" err="1"/>
              <a:t>Kyndryl</a:t>
            </a:r>
            <a:endParaRPr lang="en-US" sz="1500" dirty="0"/>
          </a:p>
          <a:p>
            <a:r>
              <a:rPr lang="en-US" sz="1500" dirty="0"/>
              <a:t>CDM Smith</a:t>
            </a:r>
          </a:p>
          <a:p>
            <a:r>
              <a:rPr lang="en-US" sz="1500" dirty="0"/>
              <a:t>Charlotte Hungerford Hospital</a:t>
            </a:r>
          </a:p>
          <a:p>
            <a:r>
              <a:rPr lang="en-US" sz="1500" dirty="0"/>
              <a:t>CVS Health</a:t>
            </a:r>
          </a:p>
          <a:p>
            <a:r>
              <a:rPr lang="en-US" sz="1500" dirty="0"/>
              <a:t>Community Health Center Association Of Connecticut</a:t>
            </a:r>
          </a:p>
          <a:p>
            <a:r>
              <a:rPr lang="en-US" sz="1500" dirty="0" err="1"/>
              <a:t>Iqvia</a:t>
            </a:r>
            <a:endParaRPr lang="en-US" sz="1500" dirty="0"/>
          </a:p>
          <a:p>
            <a:r>
              <a:rPr lang="en-US" sz="1500" dirty="0"/>
              <a:t>Allied Universal</a:t>
            </a:r>
          </a:p>
          <a:p>
            <a:r>
              <a:rPr lang="en-US" sz="1500" dirty="0"/>
              <a:t>Compass Group North America</a:t>
            </a:r>
          </a:p>
          <a:p>
            <a:r>
              <a:rPr lang="en-US" sz="1500" dirty="0"/>
              <a:t>Benchmark Senior Living</a:t>
            </a:r>
          </a:p>
          <a:p>
            <a:r>
              <a:rPr lang="en-US" sz="1500" dirty="0"/>
              <a:t>Ethan Allen</a:t>
            </a:r>
          </a:p>
          <a:p>
            <a:r>
              <a:rPr lang="en-US" sz="1500" dirty="0"/>
              <a:t>State of Connecticut</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31</a:t>
            </a:fld>
            <a:endParaRPr lang="en-US" dirty="0">
              <a:solidFill>
                <a:schemeClr val="tx2"/>
              </a:solidFill>
            </a:endParaRPr>
          </a:p>
        </p:txBody>
      </p:sp>
      <p:sp>
        <p:nvSpPr>
          <p:cNvPr id="8" name="Content Placeholder 3">
            <a:extLst>
              <a:ext uri="{FF2B5EF4-FFF2-40B4-BE49-F238E27FC236}">
                <a16:creationId xmlns:a16="http://schemas.microsoft.com/office/drawing/2014/main" id="{C7989A35-AE85-484C-BB10-7F44BE31A6DC}"/>
              </a:ext>
            </a:extLst>
          </p:cNvPr>
          <p:cNvSpPr txBox="1">
            <a:spLocks/>
          </p:cNvSpPr>
          <p:nvPr/>
        </p:nvSpPr>
        <p:spPr>
          <a:xfrm>
            <a:off x="1371600" y="1064172"/>
            <a:ext cx="3657600" cy="526135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Boehringer Ingelheim</a:t>
            </a:r>
          </a:p>
          <a:p>
            <a:r>
              <a:rPr lang="en-US" sz="1500" dirty="0"/>
              <a:t>Waterbury Hospital</a:t>
            </a:r>
          </a:p>
          <a:p>
            <a:r>
              <a:rPr lang="en-US" sz="1500" dirty="0"/>
              <a:t>Walgreens Boots Alliance Inc</a:t>
            </a:r>
          </a:p>
          <a:p>
            <a:r>
              <a:rPr lang="en-US" sz="1500" dirty="0"/>
              <a:t>Trinity Health</a:t>
            </a:r>
          </a:p>
          <a:p>
            <a:r>
              <a:rPr lang="en-US" sz="1500" dirty="0"/>
              <a:t>Post University</a:t>
            </a:r>
          </a:p>
          <a:p>
            <a:r>
              <a:rPr lang="en-US" sz="1500" dirty="0"/>
              <a:t>United Parcel Service Incorporated</a:t>
            </a:r>
          </a:p>
          <a:p>
            <a:r>
              <a:rPr lang="en-US" sz="1500" dirty="0"/>
              <a:t>O'Reilly Automotive Inc</a:t>
            </a:r>
          </a:p>
          <a:p>
            <a:r>
              <a:rPr lang="en-US" sz="1500" dirty="0"/>
              <a:t>BJ's Wholesale Club, Inc.</a:t>
            </a:r>
          </a:p>
          <a:p>
            <a:r>
              <a:rPr lang="en-US" sz="1500" dirty="0"/>
              <a:t>Starbucks Coffee Company</a:t>
            </a:r>
          </a:p>
          <a:p>
            <a:r>
              <a:rPr lang="en-US" sz="1500" dirty="0"/>
              <a:t>Bozzuto</a:t>
            </a:r>
          </a:p>
          <a:p>
            <a:r>
              <a:rPr lang="en-US" sz="1500" dirty="0" err="1"/>
              <a:t>Actalent</a:t>
            </a:r>
            <a:endParaRPr lang="en-US" sz="1500" dirty="0"/>
          </a:p>
          <a:p>
            <a:r>
              <a:rPr lang="en-US" sz="1500" dirty="0"/>
              <a:t>Amazon</a:t>
            </a:r>
          </a:p>
          <a:p>
            <a:r>
              <a:rPr lang="en-US" sz="1500" dirty="0"/>
              <a:t>TJX Companies, Inc.</a:t>
            </a:r>
          </a:p>
          <a:p>
            <a:r>
              <a:rPr lang="en-US" sz="1500" dirty="0"/>
              <a:t>LHC Group</a:t>
            </a:r>
          </a:p>
          <a:p>
            <a:r>
              <a:rPr lang="en-US" sz="1500" dirty="0"/>
              <a:t>Schaeffler Group</a:t>
            </a:r>
          </a:p>
          <a:p>
            <a:r>
              <a:rPr lang="en-US" sz="1500" dirty="0"/>
              <a:t>Realogy Franchise Group LLC</a:t>
            </a:r>
          </a:p>
          <a:p>
            <a:r>
              <a:rPr lang="en-US" sz="1500" dirty="0"/>
              <a:t>The Home Depot Incorporated</a:t>
            </a:r>
          </a:p>
          <a:p>
            <a:r>
              <a:rPr lang="en-US" sz="1500" dirty="0"/>
              <a:t>Naugatuck Public Schools</a:t>
            </a:r>
          </a:p>
          <a:p>
            <a:r>
              <a:rPr lang="en-US" sz="1500" dirty="0"/>
              <a:t>United States Xpress Enterprises</a:t>
            </a:r>
          </a:p>
        </p:txBody>
      </p:sp>
    </p:spTree>
    <p:extLst>
      <p:ext uri="{BB962C8B-B14F-4D97-AF65-F5344CB8AC3E}">
        <p14:creationId xmlns:p14="http://schemas.microsoft.com/office/powerpoint/2010/main" val="2531610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32</a:t>
            </a:fld>
            <a:endParaRPr lang="en-US" dirty="0">
              <a:solidFill>
                <a:schemeClr val="tx2"/>
              </a:solidFill>
            </a:endParaRPr>
          </a:p>
        </p:txBody>
      </p:sp>
      <p:pic>
        <p:nvPicPr>
          <p:cNvPr id="3" name="Picture 2">
            <a:extLst>
              <a:ext uri="{FF2B5EF4-FFF2-40B4-BE49-F238E27FC236}">
                <a16:creationId xmlns:a16="http://schemas.microsoft.com/office/drawing/2014/main" id="{0FC5D2AF-6E06-4DC2-A18D-A031A35F5EDE}"/>
              </a:ext>
            </a:extLst>
          </p:cNvPr>
          <p:cNvPicPr>
            <a:picLocks noChangeAspect="1"/>
          </p:cNvPicPr>
          <p:nvPr/>
        </p:nvPicPr>
        <p:blipFill>
          <a:blip r:embed="rId2"/>
          <a:stretch>
            <a:fillRect/>
          </a:stretch>
        </p:blipFill>
        <p:spPr>
          <a:xfrm>
            <a:off x="2147887" y="1163568"/>
            <a:ext cx="4848225" cy="5019675"/>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3" name="Picture 2">
            <a:extLst>
              <a:ext uri="{FF2B5EF4-FFF2-40B4-BE49-F238E27FC236}">
                <a16:creationId xmlns:a16="http://schemas.microsoft.com/office/drawing/2014/main" id="{1D3F2B8E-EBDA-4497-826C-F08EB0A6F1DB}"/>
              </a:ext>
            </a:extLst>
          </p:cNvPr>
          <p:cNvPicPr>
            <a:picLocks noChangeAspect="1"/>
          </p:cNvPicPr>
          <p:nvPr/>
        </p:nvPicPr>
        <p:blipFill>
          <a:blip r:embed="rId2"/>
          <a:stretch>
            <a:fillRect/>
          </a:stretch>
        </p:blipFill>
        <p:spPr>
          <a:xfrm>
            <a:off x="2590800" y="329777"/>
            <a:ext cx="3962400" cy="5894479"/>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3" name="Picture 2">
            <a:extLst>
              <a:ext uri="{FF2B5EF4-FFF2-40B4-BE49-F238E27FC236}">
                <a16:creationId xmlns:a16="http://schemas.microsoft.com/office/drawing/2014/main" id="{74BCF7A5-F750-442F-88E7-BD175913C3EA}"/>
              </a:ext>
            </a:extLst>
          </p:cNvPr>
          <p:cNvPicPr>
            <a:picLocks noChangeAspect="1"/>
          </p:cNvPicPr>
          <p:nvPr/>
        </p:nvPicPr>
        <p:blipFill>
          <a:blip r:embed="rId2"/>
          <a:stretch>
            <a:fillRect/>
          </a:stretch>
        </p:blipFill>
        <p:spPr>
          <a:xfrm>
            <a:off x="1570247" y="816848"/>
            <a:ext cx="6049753" cy="5384945"/>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4" name="Content Placeholder 2"/>
          <p:cNvSpPr txBox="1">
            <a:spLocks/>
          </p:cNvSpPr>
          <p:nvPr/>
        </p:nvSpPr>
        <p:spPr>
          <a:xfrm>
            <a:off x="685801" y="1126285"/>
            <a:ext cx="4184718" cy="384805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Yale University</a:t>
            </a:r>
          </a:p>
          <a:p>
            <a:r>
              <a:rPr lang="en-US" sz="1500" dirty="0"/>
              <a:t>Capital One</a:t>
            </a:r>
          </a:p>
          <a:p>
            <a:r>
              <a:rPr lang="en-US" sz="1500" dirty="0"/>
              <a:t>Walgreens Boots Alliance Inc</a:t>
            </a:r>
          </a:p>
          <a:p>
            <a:r>
              <a:rPr lang="en-US" sz="1500" dirty="0"/>
              <a:t>Alexion Pharmaceuticals</a:t>
            </a:r>
          </a:p>
          <a:p>
            <a:r>
              <a:rPr lang="en-US" sz="1500" dirty="0"/>
              <a:t>University of New Haven</a:t>
            </a:r>
          </a:p>
          <a:p>
            <a:r>
              <a:rPr lang="en-US" sz="1500" dirty="0" err="1"/>
              <a:t>Masonicare</a:t>
            </a:r>
            <a:r>
              <a:rPr lang="en-US" sz="1500" dirty="0"/>
              <a:t> Corporation</a:t>
            </a:r>
          </a:p>
          <a:p>
            <a:r>
              <a:rPr lang="en-US" sz="1500" dirty="0"/>
              <a:t>Raytheon</a:t>
            </a:r>
          </a:p>
          <a:p>
            <a:r>
              <a:rPr lang="en-US" sz="1500" dirty="0"/>
              <a:t>Page Taft Compass</a:t>
            </a:r>
          </a:p>
          <a:p>
            <a:r>
              <a:rPr lang="en-US" sz="1500" dirty="0"/>
              <a:t>Quinnipiac University</a:t>
            </a:r>
          </a:p>
          <a:p>
            <a:r>
              <a:rPr lang="en-US" sz="1500" dirty="0"/>
              <a:t>United Parcel Service Incorporated</a:t>
            </a:r>
          </a:p>
          <a:p>
            <a:r>
              <a:rPr lang="en-US" sz="1500" dirty="0"/>
              <a:t>O'Reilly Automotive Inc</a:t>
            </a:r>
          </a:p>
          <a:p>
            <a:r>
              <a:rPr lang="en-US" sz="1500" dirty="0"/>
              <a:t>CVS Health</a:t>
            </a:r>
          </a:p>
          <a:p>
            <a:r>
              <a:rPr lang="en-US" sz="1500" dirty="0"/>
              <a:t>Lowe's Companies, Inc</a:t>
            </a:r>
          </a:p>
          <a:p>
            <a:r>
              <a:rPr lang="en-US" sz="1500" dirty="0"/>
              <a:t>Southern Connecticut State University</a:t>
            </a:r>
          </a:p>
          <a:p>
            <a:r>
              <a:rPr lang="en-US" sz="1500" dirty="0"/>
              <a:t>Starbucks Coffee Company</a:t>
            </a:r>
          </a:p>
          <a:p>
            <a:r>
              <a:rPr lang="en-US" sz="1500" dirty="0"/>
              <a:t>A R </a:t>
            </a:r>
            <a:r>
              <a:rPr lang="en-US" sz="1500" dirty="0" err="1"/>
              <a:t>Mazzotta</a:t>
            </a:r>
            <a:r>
              <a:rPr lang="en-US" sz="1500" dirty="0"/>
              <a:t> Employment</a:t>
            </a:r>
          </a:p>
          <a:p>
            <a:r>
              <a:rPr lang="en-US" sz="1500" dirty="0"/>
              <a:t>Genesis Healthcare Corporation</a:t>
            </a:r>
          </a:p>
          <a:p>
            <a:r>
              <a:rPr lang="en-US" sz="1500" dirty="0"/>
              <a:t>Amazon</a:t>
            </a:r>
          </a:p>
          <a:p>
            <a:r>
              <a:rPr lang="en-US" sz="1500" dirty="0"/>
              <a:t>Liberty Bank</a:t>
            </a:r>
          </a:p>
        </p:txBody>
      </p:sp>
      <p:sp>
        <p:nvSpPr>
          <p:cNvPr id="15" name="Content Placeholder 3"/>
          <p:cNvSpPr txBox="1">
            <a:spLocks/>
          </p:cNvSpPr>
          <p:nvPr/>
        </p:nvSpPr>
        <p:spPr>
          <a:xfrm>
            <a:off x="4739327" y="1126284"/>
            <a:ext cx="3947473" cy="384805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Yale-New Haven Health System</a:t>
            </a:r>
          </a:p>
          <a:p>
            <a:r>
              <a:rPr lang="en-US" sz="1500" dirty="0"/>
              <a:t>Anthem Blue Cross</a:t>
            </a:r>
          </a:p>
          <a:p>
            <a:r>
              <a:rPr lang="en-US" sz="1500" dirty="0"/>
              <a:t>Walmart / Sam's</a:t>
            </a:r>
          </a:p>
          <a:p>
            <a:r>
              <a:rPr lang="en-US" sz="1500" dirty="0"/>
              <a:t>Medtronic</a:t>
            </a:r>
          </a:p>
          <a:p>
            <a:r>
              <a:rPr lang="en-US" sz="1500" dirty="0"/>
              <a:t>Avangrid</a:t>
            </a:r>
          </a:p>
          <a:p>
            <a:r>
              <a:rPr lang="en-US" sz="1500" dirty="0"/>
              <a:t>UnitedHealth Group</a:t>
            </a:r>
          </a:p>
          <a:p>
            <a:r>
              <a:rPr lang="en-US" sz="1500" dirty="0"/>
              <a:t>Middlesex Health System Incorporated</a:t>
            </a:r>
          </a:p>
          <a:p>
            <a:r>
              <a:rPr lang="en-US" sz="1500" dirty="0"/>
              <a:t>State of Connecticut</a:t>
            </a:r>
          </a:p>
          <a:p>
            <a:r>
              <a:rPr lang="en-US" sz="1500" dirty="0"/>
              <a:t>Marrakech Incorporated</a:t>
            </a:r>
          </a:p>
          <a:p>
            <a:r>
              <a:rPr lang="en-US" sz="1500" dirty="0"/>
              <a:t>Midstate Medical Center</a:t>
            </a:r>
          </a:p>
          <a:p>
            <a:r>
              <a:rPr lang="en-US" sz="1500" dirty="0"/>
              <a:t>Department of Veterans Affairs</a:t>
            </a:r>
          </a:p>
          <a:p>
            <a:r>
              <a:rPr lang="en-US" sz="1500" dirty="0"/>
              <a:t>Dell</a:t>
            </a:r>
          </a:p>
          <a:p>
            <a:r>
              <a:rPr lang="en-US" sz="1500" dirty="0"/>
              <a:t>Marrakech</a:t>
            </a:r>
          </a:p>
          <a:p>
            <a:r>
              <a:rPr lang="en-US" sz="1500" dirty="0" err="1"/>
              <a:t>Ametek</a:t>
            </a:r>
            <a:r>
              <a:rPr lang="en-US" sz="1500" dirty="0"/>
              <a:t> Incorporated</a:t>
            </a:r>
          </a:p>
          <a:p>
            <a:r>
              <a:rPr lang="en-US" sz="1500" dirty="0"/>
              <a:t>Wesleyan University</a:t>
            </a:r>
          </a:p>
          <a:p>
            <a:r>
              <a:rPr lang="en-US" sz="1500" dirty="0"/>
              <a:t>Gaylord Hospital</a:t>
            </a:r>
          </a:p>
          <a:p>
            <a:r>
              <a:rPr lang="en-US" sz="1500" dirty="0"/>
              <a:t>The Home Depot Incorporated</a:t>
            </a:r>
          </a:p>
          <a:p>
            <a:r>
              <a:rPr lang="en-US" sz="1500" dirty="0"/>
              <a:t>Michaels Arts and Crafts</a:t>
            </a:r>
          </a:p>
          <a:p>
            <a:r>
              <a:rPr lang="en-US" sz="1500" dirty="0"/>
              <a:t>Honeywell</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35</a:t>
            </a:fld>
            <a:endParaRPr lang="en-US" dirty="0"/>
          </a:p>
        </p:txBody>
      </p:sp>
    </p:spTree>
    <p:extLst>
      <p:ext uri="{BB962C8B-B14F-4D97-AF65-F5344CB8AC3E}">
        <p14:creationId xmlns:p14="http://schemas.microsoft.com/office/powerpoint/2010/main" val="29171573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36</a:t>
            </a:fld>
            <a:endParaRPr lang="en-US" dirty="0"/>
          </a:p>
        </p:txBody>
      </p:sp>
      <p:pic>
        <p:nvPicPr>
          <p:cNvPr id="3" name="Picture 2">
            <a:extLst>
              <a:ext uri="{FF2B5EF4-FFF2-40B4-BE49-F238E27FC236}">
                <a16:creationId xmlns:a16="http://schemas.microsoft.com/office/drawing/2014/main" id="{C4845E10-4929-4304-874B-916FE2315667}"/>
              </a:ext>
            </a:extLst>
          </p:cNvPr>
          <p:cNvPicPr>
            <a:picLocks noChangeAspect="1"/>
          </p:cNvPicPr>
          <p:nvPr/>
        </p:nvPicPr>
        <p:blipFill>
          <a:blip r:embed="rId2"/>
          <a:stretch>
            <a:fillRect/>
          </a:stretch>
        </p:blipFill>
        <p:spPr>
          <a:xfrm>
            <a:off x="1807654" y="1182118"/>
            <a:ext cx="4791075" cy="5019675"/>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37</a:t>
            </a:fld>
            <a:endParaRPr lang="en-US" dirty="0"/>
          </a:p>
        </p:txBody>
      </p:sp>
      <p:pic>
        <p:nvPicPr>
          <p:cNvPr id="3" name="Picture 2">
            <a:extLst>
              <a:ext uri="{FF2B5EF4-FFF2-40B4-BE49-F238E27FC236}">
                <a16:creationId xmlns:a16="http://schemas.microsoft.com/office/drawing/2014/main" id="{2FDB10C8-ECA7-404B-A218-60E2AB5BFF96}"/>
              </a:ext>
            </a:extLst>
          </p:cNvPr>
          <p:cNvPicPr>
            <a:picLocks noChangeAspect="1"/>
          </p:cNvPicPr>
          <p:nvPr/>
        </p:nvPicPr>
        <p:blipFill>
          <a:blip r:embed="rId2"/>
          <a:stretch>
            <a:fillRect/>
          </a:stretch>
        </p:blipFill>
        <p:spPr>
          <a:xfrm>
            <a:off x="2552700" y="200679"/>
            <a:ext cx="4038600" cy="6074774"/>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38</a:t>
            </a:fld>
            <a:endParaRPr lang="en-US" dirty="0"/>
          </a:p>
        </p:txBody>
      </p:sp>
      <p:pic>
        <p:nvPicPr>
          <p:cNvPr id="3" name="Picture 2">
            <a:extLst>
              <a:ext uri="{FF2B5EF4-FFF2-40B4-BE49-F238E27FC236}">
                <a16:creationId xmlns:a16="http://schemas.microsoft.com/office/drawing/2014/main" id="{716F85CB-7299-4DBF-AFDE-EF8FA0353081}"/>
              </a:ext>
            </a:extLst>
          </p:cNvPr>
          <p:cNvPicPr>
            <a:picLocks noChangeAspect="1"/>
          </p:cNvPicPr>
          <p:nvPr/>
        </p:nvPicPr>
        <p:blipFill>
          <a:blip r:embed="rId2"/>
          <a:stretch>
            <a:fillRect/>
          </a:stretch>
        </p:blipFill>
        <p:spPr>
          <a:xfrm>
            <a:off x="1980298" y="1304214"/>
            <a:ext cx="5183404" cy="3674312"/>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4" name="Content Placeholder 2"/>
          <p:cNvSpPr txBox="1">
            <a:spLocks/>
          </p:cNvSpPr>
          <p:nvPr/>
        </p:nvSpPr>
        <p:spPr>
          <a:xfrm>
            <a:off x="914397" y="1143000"/>
            <a:ext cx="3657600" cy="51435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Charter Communications</a:t>
            </a:r>
          </a:p>
          <a:p>
            <a:r>
              <a:rPr lang="en-US" sz="1500" dirty="0"/>
              <a:t>Capital One</a:t>
            </a:r>
          </a:p>
          <a:p>
            <a:r>
              <a:rPr lang="en-US" sz="1500" dirty="0"/>
              <a:t>PricewaterhouseCoopers</a:t>
            </a:r>
          </a:p>
          <a:p>
            <a:r>
              <a:rPr lang="en-US" sz="1500" dirty="0"/>
              <a:t>Deloitte</a:t>
            </a:r>
          </a:p>
          <a:p>
            <a:r>
              <a:rPr lang="en-US" sz="1500" dirty="0"/>
              <a:t>Stamford Hospital</a:t>
            </a:r>
          </a:p>
          <a:p>
            <a:r>
              <a:rPr lang="en-US" sz="1500" dirty="0" err="1"/>
              <a:t>Asml</a:t>
            </a:r>
            <a:r>
              <a:rPr lang="en-US" sz="1500" dirty="0"/>
              <a:t> Holding N V</a:t>
            </a:r>
          </a:p>
          <a:p>
            <a:r>
              <a:rPr lang="en-US" sz="1500" dirty="0"/>
              <a:t>Greenwich Public Schools</a:t>
            </a:r>
          </a:p>
          <a:p>
            <a:r>
              <a:rPr lang="en-US" sz="1500" dirty="0"/>
              <a:t>Synchrony</a:t>
            </a:r>
          </a:p>
          <a:p>
            <a:r>
              <a:rPr lang="en-US" sz="1500" dirty="0"/>
              <a:t>Walgreens Boots Alliance Inc</a:t>
            </a:r>
          </a:p>
          <a:p>
            <a:r>
              <a:rPr lang="en-US" sz="1500" dirty="0"/>
              <a:t>Allied Universal</a:t>
            </a:r>
          </a:p>
          <a:p>
            <a:r>
              <a:rPr lang="en-US" sz="1500" dirty="0"/>
              <a:t>Synchrony Financial</a:t>
            </a:r>
          </a:p>
          <a:p>
            <a:r>
              <a:rPr lang="en-US" sz="1500" dirty="0"/>
              <a:t>Griffin Health Services Corporation</a:t>
            </a:r>
          </a:p>
          <a:p>
            <a:r>
              <a:rPr lang="en-US" sz="1500" dirty="0"/>
              <a:t>Discovery Behavioral Health</a:t>
            </a:r>
          </a:p>
          <a:p>
            <a:r>
              <a:rPr lang="en-US" sz="1500" dirty="0"/>
              <a:t>CDM Smith</a:t>
            </a:r>
          </a:p>
          <a:p>
            <a:r>
              <a:rPr lang="en-US" sz="1500" dirty="0"/>
              <a:t>HEI Hotels &amp; Resorts</a:t>
            </a:r>
          </a:p>
          <a:p>
            <a:r>
              <a:rPr lang="en-US" sz="1500" dirty="0" err="1"/>
              <a:t>Coopersurgical</a:t>
            </a:r>
            <a:endParaRPr lang="en-US" sz="1500" dirty="0"/>
          </a:p>
          <a:p>
            <a:r>
              <a:rPr lang="en-US" sz="1500" dirty="0"/>
              <a:t>Sunrise Senior Living, Inc.</a:t>
            </a:r>
          </a:p>
          <a:p>
            <a:r>
              <a:rPr lang="en-US" sz="1500" dirty="0"/>
              <a:t>Sacred Heart University</a:t>
            </a:r>
          </a:p>
          <a:p>
            <a:r>
              <a:rPr lang="en-US" sz="1500" dirty="0"/>
              <a:t>Walmart / Sam's</a:t>
            </a:r>
          </a:p>
        </p:txBody>
      </p:sp>
      <p:sp>
        <p:nvSpPr>
          <p:cNvPr id="15" name="Content Placeholder 3"/>
          <p:cNvSpPr txBox="1">
            <a:spLocks/>
          </p:cNvSpPr>
          <p:nvPr/>
        </p:nvSpPr>
        <p:spPr>
          <a:xfrm>
            <a:off x="4572004" y="1143000"/>
            <a:ext cx="3886196" cy="521335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Humana</a:t>
            </a:r>
          </a:p>
          <a:p>
            <a:r>
              <a:rPr lang="en-US" sz="1500" dirty="0"/>
              <a:t>Yale-New Haven Health System</a:t>
            </a:r>
          </a:p>
          <a:p>
            <a:r>
              <a:rPr lang="en-US" sz="1500" dirty="0"/>
              <a:t>Lockheed Martin Corporation</a:t>
            </a:r>
          </a:p>
          <a:p>
            <a:r>
              <a:rPr lang="en-US" sz="1500" dirty="0"/>
              <a:t>KPMG</a:t>
            </a:r>
          </a:p>
          <a:p>
            <a:r>
              <a:rPr lang="en-US" sz="1500" dirty="0"/>
              <a:t>Norwalk Public School District</a:t>
            </a:r>
          </a:p>
          <a:p>
            <a:r>
              <a:rPr lang="en-US" sz="1500" dirty="0"/>
              <a:t>St. Vincent's Health Service</a:t>
            </a:r>
          </a:p>
          <a:p>
            <a:r>
              <a:rPr lang="en-US" sz="1500" dirty="0"/>
              <a:t>Compass Group North America</a:t>
            </a:r>
          </a:p>
          <a:p>
            <a:r>
              <a:rPr lang="en-US" sz="1500" dirty="0"/>
              <a:t>Pitney Bowes</a:t>
            </a:r>
          </a:p>
          <a:p>
            <a:r>
              <a:rPr lang="en-US" sz="1500" dirty="0" err="1"/>
              <a:t>Ttec</a:t>
            </a:r>
            <a:endParaRPr lang="en-US" sz="1500" dirty="0"/>
          </a:p>
          <a:p>
            <a:r>
              <a:rPr lang="en-US" sz="1500" dirty="0"/>
              <a:t>Whole Foods Market, Inc.</a:t>
            </a:r>
          </a:p>
          <a:p>
            <a:r>
              <a:rPr lang="en-US" sz="1500" dirty="0" err="1"/>
              <a:t>Asml</a:t>
            </a:r>
            <a:r>
              <a:rPr lang="en-US" sz="1500" dirty="0"/>
              <a:t> United States Incorporated</a:t>
            </a:r>
          </a:p>
          <a:p>
            <a:r>
              <a:rPr lang="en-US" sz="1500" dirty="0"/>
              <a:t>Humanity</a:t>
            </a:r>
          </a:p>
          <a:p>
            <a:r>
              <a:rPr lang="en-US" sz="1500" dirty="0"/>
              <a:t>Dell</a:t>
            </a:r>
          </a:p>
          <a:p>
            <a:r>
              <a:rPr lang="en-US" sz="1500" dirty="0"/>
              <a:t>Gartner Incorporated</a:t>
            </a:r>
          </a:p>
          <a:p>
            <a:r>
              <a:rPr lang="en-US" sz="1500" dirty="0"/>
              <a:t>Starbucks Coffee Company</a:t>
            </a:r>
          </a:p>
          <a:p>
            <a:r>
              <a:rPr lang="en-US" sz="1500" dirty="0"/>
              <a:t>NBC</a:t>
            </a:r>
          </a:p>
          <a:p>
            <a:r>
              <a:rPr lang="en-US" sz="1500" dirty="0"/>
              <a:t>Norwalk Public Schools</a:t>
            </a:r>
          </a:p>
          <a:p>
            <a:r>
              <a:rPr lang="en-US" sz="1500" dirty="0"/>
              <a:t>World Wrestling Entertainment</a:t>
            </a:r>
          </a:p>
          <a:p>
            <a:r>
              <a:rPr lang="en-US" sz="1500" dirty="0"/>
              <a:t>Benchmark Senior Living</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39</a:t>
            </a:fld>
            <a:endParaRPr lang="en-US" dirty="0"/>
          </a:p>
        </p:txBody>
      </p:sp>
    </p:spTree>
    <p:extLst>
      <p:ext uri="{BB962C8B-B14F-4D97-AF65-F5344CB8AC3E}">
        <p14:creationId xmlns:p14="http://schemas.microsoft.com/office/powerpoint/2010/main" val="2805214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549" y="24501"/>
            <a:ext cx="8223251" cy="954107"/>
          </a:xfrm>
          <a:prstGeom prst="rect">
            <a:avLst/>
          </a:prstGeom>
        </p:spPr>
        <p:txBody>
          <a:bodyPr wrap="square">
            <a:spAutoFit/>
          </a:bodyPr>
          <a:lstStyle/>
          <a:p>
            <a:pPr algn="ctr"/>
            <a:r>
              <a:rPr lang="en-US" sz="2800" dirty="0"/>
              <a:t>Statewide Weekly New Job Ads </a:t>
            </a:r>
            <a:br>
              <a:rPr lang="en-US" sz="2800" dirty="0"/>
            </a:br>
            <a:endParaRPr lang="en-US" sz="28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
        <p:nvSpPr>
          <p:cNvPr id="5" name="TextBox 4">
            <a:extLst>
              <a:ext uri="{FF2B5EF4-FFF2-40B4-BE49-F238E27FC236}">
                <a16:creationId xmlns:a16="http://schemas.microsoft.com/office/drawing/2014/main" id="{2AD166C1-0F9E-4FD6-9B5A-72EEEAFF7D54}"/>
              </a:ext>
            </a:extLst>
          </p:cNvPr>
          <p:cNvSpPr txBox="1"/>
          <p:nvPr/>
        </p:nvSpPr>
        <p:spPr>
          <a:xfrm>
            <a:off x="1219200" y="933629"/>
            <a:ext cx="6972218" cy="369332"/>
          </a:xfrm>
          <a:prstGeom prst="rect">
            <a:avLst/>
          </a:prstGeom>
          <a:noFill/>
        </p:spPr>
        <p:txBody>
          <a:bodyPr wrap="square" rtlCol="0">
            <a:spAutoFit/>
          </a:bodyPr>
          <a:lstStyle/>
          <a:p>
            <a:r>
              <a:rPr lang="en-US" dirty="0"/>
              <a:t>Weekly New job postings was 6,847 during the week ending 6/04/22.</a:t>
            </a:r>
          </a:p>
        </p:txBody>
      </p:sp>
      <p:graphicFrame>
        <p:nvGraphicFramePr>
          <p:cNvPr id="8" name="Chart 7">
            <a:extLst>
              <a:ext uri="{FF2B5EF4-FFF2-40B4-BE49-F238E27FC236}">
                <a16:creationId xmlns:a16="http://schemas.microsoft.com/office/drawing/2014/main" id="{D4A9C197-B05D-4C5B-A8B5-9E089BF4B9A2}"/>
              </a:ext>
            </a:extLst>
          </p:cNvPr>
          <p:cNvGraphicFramePr>
            <a:graphicFrameLocks/>
          </p:cNvGraphicFramePr>
          <p:nvPr>
            <p:extLst>
              <p:ext uri="{D42A27DB-BD31-4B8C-83A1-F6EECF244321}">
                <p14:modId xmlns:p14="http://schemas.microsoft.com/office/powerpoint/2010/main" val="350537226"/>
              </p:ext>
            </p:extLst>
          </p:nvPr>
        </p:nvGraphicFramePr>
        <p:xfrm>
          <a:off x="99252" y="1509347"/>
          <a:ext cx="8945495" cy="39220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62582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40</a:t>
            </a:fld>
            <a:endParaRPr lang="en-US" dirty="0"/>
          </a:p>
        </p:txBody>
      </p:sp>
      <p:pic>
        <p:nvPicPr>
          <p:cNvPr id="3" name="Picture 2">
            <a:extLst>
              <a:ext uri="{FF2B5EF4-FFF2-40B4-BE49-F238E27FC236}">
                <a16:creationId xmlns:a16="http://schemas.microsoft.com/office/drawing/2014/main" id="{288F3BFB-B9CB-4E68-83F2-A826134B180A}"/>
              </a:ext>
            </a:extLst>
          </p:cNvPr>
          <p:cNvPicPr>
            <a:picLocks noChangeAspect="1"/>
          </p:cNvPicPr>
          <p:nvPr/>
        </p:nvPicPr>
        <p:blipFill>
          <a:blip r:embed="rId2"/>
          <a:stretch>
            <a:fillRect/>
          </a:stretch>
        </p:blipFill>
        <p:spPr>
          <a:xfrm>
            <a:off x="2147884" y="1147482"/>
            <a:ext cx="4848225" cy="5019675"/>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a:t>
            </a:r>
            <a:br>
              <a:rPr lang="en-US" dirty="0">
                <a:solidFill>
                  <a:schemeClr val="tx1"/>
                </a:solidFill>
              </a:rPr>
            </a:br>
            <a:r>
              <a:rPr lang="en-US" dirty="0">
                <a:solidFill>
                  <a:schemeClr val="tx1"/>
                </a:solidFill>
              </a:rPr>
              <a:t>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41</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
        <p:nvSpPr>
          <p:cNvPr id="8" name="TextBox 7">
            <a:extLst>
              <a:ext uri="{FF2B5EF4-FFF2-40B4-BE49-F238E27FC236}">
                <a16:creationId xmlns:a16="http://schemas.microsoft.com/office/drawing/2014/main" id="{483C6CB2-71DB-4F2E-BCA6-8C1EBDB9AE4E}"/>
              </a:ext>
            </a:extLst>
          </p:cNvPr>
          <p:cNvSpPr txBox="1"/>
          <p:nvPr/>
        </p:nvSpPr>
        <p:spPr>
          <a:xfrm>
            <a:off x="457200" y="427839"/>
            <a:ext cx="6972218" cy="307777"/>
          </a:xfrm>
          <a:prstGeom prst="rect">
            <a:avLst/>
          </a:prstGeom>
          <a:noFill/>
        </p:spPr>
        <p:txBody>
          <a:bodyPr wrap="square" rtlCol="0">
            <a:spAutoFit/>
          </a:bodyPr>
          <a:lstStyle/>
          <a:p>
            <a:r>
              <a:rPr lang="en-US" sz="1400" b="1" dirty="0"/>
              <a:t>HWOL New Weekly Industry Job Ads – CT Statewide</a:t>
            </a:r>
          </a:p>
        </p:txBody>
      </p:sp>
      <p:pic>
        <p:nvPicPr>
          <p:cNvPr id="2" name="Picture 1">
            <a:extLst>
              <a:ext uri="{FF2B5EF4-FFF2-40B4-BE49-F238E27FC236}">
                <a16:creationId xmlns:a16="http://schemas.microsoft.com/office/drawing/2014/main" id="{764B28BE-9BAE-4A13-960C-5AB7BFFFB778}"/>
              </a:ext>
            </a:extLst>
          </p:cNvPr>
          <p:cNvPicPr>
            <a:picLocks noChangeAspect="1"/>
          </p:cNvPicPr>
          <p:nvPr/>
        </p:nvPicPr>
        <p:blipFill>
          <a:blip r:embed="rId2"/>
          <a:stretch>
            <a:fillRect/>
          </a:stretch>
        </p:blipFill>
        <p:spPr>
          <a:xfrm>
            <a:off x="314325" y="987799"/>
            <a:ext cx="8515350" cy="4991100"/>
          </a:xfrm>
          <a:prstGeom prst="rect">
            <a:avLst/>
          </a:prstGeom>
        </p:spPr>
      </p:pic>
    </p:spTree>
    <p:extLst>
      <p:ext uri="{BB962C8B-B14F-4D97-AF65-F5344CB8AC3E}">
        <p14:creationId xmlns:p14="http://schemas.microsoft.com/office/powerpoint/2010/main" val="395141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6</a:t>
            </a:fld>
            <a:endParaRPr lang="en-US" dirty="0"/>
          </a:p>
        </p:txBody>
      </p:sp>
      <p:pic>
        <p:nvPicPr>
          <p:cNvPr id="3" name="Picture 2">
            <a:extLst>
              <a:ext uri="{FF2B5EF4-FFF2-40B4-BE49-F238E27FC236}">
                <a16:creationId xmlns:a16="http://schemas.microsoft.com/office/drawing/2014/main" id="{2E8D8A15-A9EA-434F-A5A8-D707CA3BA648}"/>
              </a:ext>
            </a:extLst>
          </p:cNvPr>
          <p:cNvPicPr>
            <a:picLocks noChangeAspect="1"/>
          </p:cNvPicPr>
          <p:nvPr/>
        </p:nvPicPr>
        <p:blipFill>
          <a:blip r:embed="rId2"/>
          <a:stretch>
            <a:fillRect/>
          </a:stretch>
        </p:blipFill>
        <p:spPr>
          <a:xfrm>
            <a:off x="561975" y="279402"/>
            <a:ext cx="8020050" cy="6076950"/>
          </a:xfrm>
          <a:prstGeom prst="rect">
            <a:avLst/>
          </a:prstGeom>
        </p:spPr>
      </p:pic>
    </p:spTree>
    <p:extLst>
      <p:ext uri="{BB962C8B-B14F-4D97-AF65-F5344CB8AC3E}">
        <p14:creationId xmlns:p14="http://schemas.microsoft.com/office/powerpoint/2010/main" val="2922643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7</a:t>
            </a:fld>
            <a:endParaRPr lang="en-US" dirty="0"/>
          </a:p>
        </p:txBody>
      </p:sp>
      <p:sp>
        <p:nvSpPr>
          <p:cNvPr id="8" name="TextBox 7">
            <a:extLst>
              <a:ext uri="{FF2B5EF4-FFF2-40B4-BE49-F238E27FC236}">
                <a16:creationId xmlns:a16="http://schemas.microsoft.com/office/drawing/2014/main" id="{7AD18039-914E-49AE-8B90-6755307A749F}"/>
              </a:ext>
            </a:extLst>
          </p:cNvPr>
          <p:cNvSpPr txBox="1"/>
          <p:nvPr/>
        </p:nvSpPr>
        <p:spPr>
          <a:xfrm>
            <a:off x="2241331" y="170588"/>
            <a:ext cx="4661338" cy="392159"/>
          </a:xfrm>
          <a:prstGeom prst="rect">
            <a:avLst/>
          </a:prstGeom>
          <a:noFill/>
        </p:spPr>
        <p:txBody>
          <a:bodyPr wrap="square">
            <a:spAutoFit/>
          </a:bodyPr>
          <a:lstStyle/>
          <a:p>
            <a:pPr marL="0" marR="0" algn="ctr">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Employers with the Most New Job Postings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id="{9ECDAFC5-7A4F-4798-B47D-4F39A0710A9F}"/>
              </a:ext>
            </a:extLst>
          </p:cNvPr>
          <p:cNvPicPr>
            <a:picLocks noChangeAspect="1"/>
          </p:cNvPicPr>
          <p:nvPr/>
        </p:nvPicPr>
        <p:blipFill>
          <a:blip r:embed="rId2"/>
          <a:stretch>
            <a:fillRect/>
          </a:stretch>
        </p:blipFill>
        <p:spPr>
          <a:xfrm>
            <a:off x="1714500" y="683782"/>
            <a:ext cx="5715000" cy="5686425"/>
          </a:xfrm>
          <a:prstGeom prst="rect">
            <a:avLst/>
          </a:prstGeom>
        </p:spPr>
      </p:pic>
    </p:spTree>
    <p:extLst>
      <p:ext uri="{BB962C8B-B14F-4D97-AF65-F5344CB8AC3E}">
        <p14:creationId xmlns:p14="http://schemas.microsoft.com/office/powerpoint/2010/main" val="1181566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1166" y="296295"/>
            <a:ext cx="6561668" cy="2123658"/>
          </a:xfrm>
          <a:prstGeom prst="rect">
            <a:avLst/>
          </a:prstGeom>
        </p:spPr>
        <p:txBody>
          <a:bodyPr wrap="none">
            <a:spAutoFit/>
          </a:bodyPr>
          <a:lstStyle/>
          <a:p>
            <a:r>
              <a:rPr lang="en-US" sz="4400" dirty="0"/>
              <a:t>Monthly HWOL Information</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304800" y="2283612"/>
            <a:ext cx="8534399" cy="2154436"/>
          </a:xfrm>
          <a:prstGeom prst="rect">
            <a:avLst/>
          </a:prstGeom>
          <a:noFill/>
        </p:spPr>
        <p:txBody>
          <a:bodyPr wrap="square" rtlCol="0">
            <a:spAutoFit/>
          </a:bodyPr>
          <a:lstStyle/>
          <a:p>
            <a:pPr algn="ctr"/>
            <a:r>
              <a:rPr lang="en-US" sz="1900" dirty="0"/>
              <a:t>The following pages contain HWOL monthly data for May 2022.  </a:t>
            </a:r>
            <a:br>
              <a:rPr lang="en-US" sz="1900" dirty="0"/>
            </a:br>
            <a:br>
              <a:rPr lang="en-US" sz="1900" dirty="0"/>
            </a:br>
            <a:br>
              <a:rPr lang="en-US" sz="1900" dirty="0"/>
            </a:br>
            <a:r>
              <a:rPr lang="en-US" sz="1900" dirty="0"/>
              <a:t>Monthly and weekly job ad information can be found here:</a:t>
            </a:r>
            <a:br>
              <a:rPr lang="en-US" sz="1900" dirty="0"/>
            </a:br>
            <a:r>
              <a:rPr lang="en-US" sz="2000" dirty="0">
                <a:hlinkClick r:id="rId2"/>
              </a:rPr>
              <a:t>https://www1.ctdol.state.ct.us/lmi/HWOL.asp</a:t>
            </a:r>
            <a:br>
              <a:rPr lang="en-US" sz="1900" dirty="0"/>
            </a:br>
            <a:br>
              <a:rPr lang="en-US" sz="1900" dirty="0"/>
            </a:br>
            <a:endParaRPr lang="en-US" sz="19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8</a:t>
            </a:fld>
            <a:endParaRPr lang="en-US" dirty="0"/>
          </a:p>
        </p:txBody>
      </p:sp>
    </p:spTree>
    <p:extLst>
      <p:ext uri="{BB962C8B-B14F-4D97-AF65-F5344CB8AC3E}">
        <p14:creationId xmlns:p14="http://schemas.microsoft.com/office/powerpoint/2010/main" val="964133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0373" y="381000"/>
            <a:ext cx="4863254" cy="2123658"/>
          </a:xfrm>
          <a:prstGeom prst="rect">
            <a:avLst/>
          </a:prstGeom>
        </p:spPr>
        <p:txBody>
          <a:bodyPr wrap="none">
            <a:spAutoFit/>
          </a:bodyPr>
          <a:lstStyle/>
          <a:p>
            <a:r>
              <a:rPr lang="en-US" sz="4400" dirty="0"/>
              <a:t>Statewide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106,633 in May 2022, Up 8% from April 2022.</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(18,829 postings), </a:t>
            </a:r>
            <a:r>
              <a:rPr lang="en-US" sz="1900" b="1" dirty="0"/>
              <a:t>Finance and Insurance </a:t>
            </a:r>
            <a:r>
              <a:rPr lang="en-US" sz="1900" dirty="0"/>
              <a:t>(11,487 posting), </a:t>
            </a:r>
            <a:r>
              <a:rPr lang="en-US" sz="1900" b="1" dirty="0"/>
              <a:t>Retail Trade </a:t>
            </a:r>
            <a:r>
              <a:rPr lang="en-US" sz="1900" dirty="0"/>
              <a:t>(9,607 postings), and </a:t>
            </a:r>
            <a:r>
              <a:rPr lang="en-US" sz="1900" b="1" dirty="0"/>
              <a:t> Manufacturing </a:t>
            </a:r>
            <a:r>
              <a:rPr lang="en-US" sz="1900" dirty="0"/>
              <a:t>(8,750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(4,499 postings),</a:t>
            </a:r>
            <a:r>
              <a:rPr lang="en-US" sz="1900" b="1" dirty="0"/>
              <a:t> Retail Salespersons </a:t>
            </a:r>
            <a:r>
              <a:rPr lang="en-US" sz="1900" dirty="0"/>
              <a:t>(2,865 postings), </a:t>
            </a:r>
            <a:r>
              <a:rPr lang="en-US" sz="1900" b="1" dirty="0"/>
              <a:t>Wholesale &amp; Manufacturing Sales Representatives </a:t>
            </a:r>
            <a:r>
              <a:rPr lang="en-US" sz="1900" dirty="0"/>
              <a:t>(2,288 postings), and </a:t>
            </a:r>
            <a:r>
              <a:rPr lang="en-US" sz="1900" b="1" dirty="0"/>
              <a:t>Heavy &amp; Tractor-Trailer Truck Drivers </a:t>
            </a:r>
            <a:r>
              <a:rPr lang="en-US" sz="1900" dirty="0"/>
              <a:t>(2,258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9</a:t>
            </a:fld>
            <a:endParaRPr lang="en-US" dirty="0"/>
          </a:p>
        </p:txBody>
      </p:sp>
    </p:spTree>
    <p:extLst>
      <p:ext uri="{BB962C8B-B14F-4D97-AF65-F5344CB8AC3E}">
        <p14:creationId xmlns:p14="http://schemas.microsoft.com/office/powerpoint/2010/main" val="2574863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68588</TotalTime>
  <Words>1984</Words>
  <Application>Microsoft Office PowerPoint</Application>
  <PresentationFormat>On-screen Show (4:3)</PresentationFormat>
  <Paragraphs>384</Paragraphs>
  <Slides>41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Bentsen, Todd</cp:lastModifiedBy>
  <cp:revision>1511</cp:revision>
  <cp:lastPrinted>2022-02-18T00:09:43Z</cp:lastPrinted>
  <dcterms:created xsi:type="dcterms:W3CDTF">2016-10-12T17:47:24Z</dcterms:created>
  <dcterms:modified xsi:type="dcterms:W3CDTF">2022-06-10T16:50:12Z</dcterms:modified>
</cp:coreProperties>
</file>